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4" autoAdjust="0"/>
  </p:normalViewPr>
  <p:slideViewPr>
    <p:cSldViewPr>
      <p:cViewPr varScale="1">
        <p:scale>
          <a:sx n="83" d="100"/>
          <a:sy n="83" d="100"/>
        </p:scale>
        <p:origin x="-142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2923"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B6CF6F-BA2D-49A3-8342-B38703E32EB1}" type="datetimeFigureOut">
              <a:rPr lang="cs-CZ" smtClean="0"/>
              <a:pPr/>
              <a:t>7. 4. 2021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B6D27-FCBB-447E-8C77-0913949465BC}"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2B1B6D27-FCBB-447E-8C77-0913949465BC}" type="slidenum">
              <a:rPr lang="cs-CZ" smtClean="0"/>
              <a:pPr/>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2B1B6D27-FCBB-447E-8C77-0913949465BC}" type="slidenum">
              <a:rPr lang="cs-CZ" smtClean="0"/>
              <a:pPr/>
              <a:t>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93ABCBE-9EE3-4B93-BFBB-933C69447205}" type="datetimeFigureOut">
              <a:rPr lang="cs-CZ" smtClean="0"/>
              <a:pPr/>
              <a:t>7. 4. 2021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69237B-DBC7-4488-98C8-CEEC865D041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93ABCBE-9EE3-4B93-BFBB-933C69447205}" type="datetimeFigureOut">
              <a:rPr lang="cs-CZ" smtClean="0"/>
              <a:pPr/>
              <a:t>7. 4. 2021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69237B-DBC7-4488-98C8-CEEC865D041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93ABCBE-9EE3-4B93-BFBB-933C69447205}" type="datetimeFigureOut">
              <a:rPr lang="cs-CZ" smtClean="0"/>
              <a:pPr/>
              <a:t>7. 4. 2021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69237B-DBC7-4488-98C8-CEEC865D041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93ABCBE-9EE3-4B93-BFBB-933C69447205}" type="datetimeFigureOut">
              <a:rPr lang="cs-CZ" smtClean="0"/>
              <a:pPr/>
              <a:t>7. 4. 2021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69237B-DBC7-4488-98C8-CEEC865D041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93ABCBE-9EE3-4B93-BFBB-933C69447205}" type="datetimeFigureOut">
              <a:rPr lang="cs-CZ" smtClean="0"/>
              <a:pPr/>
              <a:t>7. 4. 2021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69237B-DBC7-4488-98C8-CEEC865D041B}"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93ABCBE-9EE3-4B93-BFBB-933C69447205}" type="datetimeFigureOut">
              <a:rPr lang="cs-CZ" smtClean="0"/>
              <a:pPr/>
              <a:t>7. 4. 2021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69237B-DBC7-4488-98C8-CEEC865D041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93ABCBE-9EE3-4B93-BFBB-933C69447205}" type="datetimeFigureOut">
              <a:rPr lang="cs-CZ" smtClean="0"/>
              <a:pPr/>
              <a:t>7. 4. 2021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269237B-DBC7-4488-98C8-CEEC865D041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93ABCBE-9EE3-4B93-BFBB-933C69447205}" type="datetimeFigureOut">
              <a:rPr lang="cs-CZ" smtClean="0"/>
              <a:pPr/>
              <a:t>7. 4. 2021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269237B-DBC7-4488-98C8-CEEC865D041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93ABCBE-9EE3-4B93-BFBB-933C69447205}" type="datetimeFigureOut">
              <a:rPr lang="cs-CZ" smtClean="0"/>
              <a:pPr/>
              <a:t>7. 4. 2021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269237B-DBC7-4488-98C8-CEEC865D041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93ABCBE-9EE3-4B93-BFBB-933C69447205}" type="datetimeFigureOut">
              <a:rPr lang="cs-CZ" smtClean="0"/>
              <a:pPr/>
              <a:t>7. 4. 2021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69237B-DBC7-4488-98C8-CEEC865D041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93ABCBE-9EE3-4B93-BFBB-933C69447205}" type="datetimeFigureOut">
              <a:rPr lang="cs-CZ" smtClean="0"/>
              <a:pPr/>
              <a:t>7. 4. 2021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69237B-DBC7-4488-98C8-CEEC865D041B}"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ABCBE-9EE3-4B93-BFBB-933C69447205}" type="datetimeFigureOut">
              <a:rPr lang="cs-CZ" smtClean="0"/>
              <a:pPr/>
              <a:t>7. 4. 2021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9237B-DBC7-4488-98C8-CEEC865D041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s://www.youtube.com/watch?v=6-ZZ7cZRbEY" TargetMode="Externa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uděk\Documents\Dokumenty_Lucka\škola_Mohylka\Les_voda\thumbnail_20210305_170817.jpg"/>
          <p:cNvPicPr>
            <a:picLocks noChangeAspect="1" noChangeArrowheads="1"/>
          </p:cNvPicPr>
          <p:nvPr/>
        </p:nvPicPr>
        <p:blipFill>
          <a:blip r:embed="rId3" cstate="print"/>
          <a:srcRect/>
          <a:stretch>
            <a:fillRect/>
          </a:stretch>
        </p:blipFill>
        <p:spPr bwMode="auto">
          <a:xfrm>
            <a:off x="508000" y="381000"/>
            <a:ext cx="8128000" cy="6096000"/>
          </a:xfrm>
          <a:prstGeom prst="rect">
            <a:avLst/>
          </a:prstGeom>
          <a:noFill/>
        </p:spPr>
      </p:pic>
      <p:sp>
        <p:nvSpPr>
          <p:cNvPr id="2" name="Nadpis 1"/>
          <p:cNvSpPr>
            <a:spLocks noGrp="1"/>
          </p:cNvSpPr>
          <p:nvPr>
            <p:ph type="ctrTitle"/>
          </p:nvPr>
        </p:nvSpPr>
        <p:spPr/>
        <p:txBody>
          <a:bodyPr>
            <a:noAutofit/>
          </a:bodyPr>
          <a:lstStyle/>
          <a:p>
            <a:r>
              <a:rPr lang="cs-CZ" sz="9600" b="1" dirty="0" smtClean="0">
                <a:solidFill>
                  <a:srgbClr val="0070C0"/>
                </a:solidFill>
              </a:rPr>
              <a:t>VODA A LES</a:t>
            </a:r>
            <a:endParaRPr lang="cs-CZ" sz="9600" b="1" dirty="0">
              <a:solidFill>
                <a:srgbClr val="0070C0"/>
              </a:solidFill>
            </a:endParaRPr>
          </a:p>
        </p:txBody>
      </p:sp>
      <p:sp>
        <p:nvSpPr>
          <p:cNvPr id="3" name="Podnadpis 2"/>
          <p:cNvSpPr>
            <a:spLocks noGrp="1"/>
          </p:cNvSpPr>
          <p:nvPr>
            <p:ph type="subTitle" idx="1"/>
          </p:nvPr>
        </p:nvSpPr>
        <p:spPr/>
        <p:txBody>
          <a:bodyPr>
            <a:normAutofit/>
          </a:bodyPr>
          <a:lstStyle/>
          <a:p>
            <a:r>
              <a:rPr lang="cs-CZ" sz="9600" dirty="0" smtClean="0">
                <a:solidFill>
                  <a:schemeClr val="tx1"/>
                </a:solidFill>
              </a:rPr>
              <a:t>2.B</a:t>
            </a:r>
            <a:endParaRPr lang="cs-CZ" sz="96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děk\Documents\Dokumenty_Lucka\škola_Mohylka\Les_voda\fazole_rozdíl.jpg"/>
          <p:cNvPicPr>
            <a:picLocks noChangeAspect="1" noChangeArrowheads="1"/>
          </p:cNvPicPr>
          <p:nvPr/>
        </p:nvPicPr>
        <p:blipFill>
          <a:blip r:embed="rId3" cstate="print"/>
          <a:srcRect/>
          <a:stretch>
            <a:fillRect/>
          </a:stretch>
        </p:blipFill>
        <p:spPr bwMode="auto">
          <a:xfrm>
            <a:off x="1475656" y="1412775"/>
            <a:ext cx="5400600" cy="5280587"/>
          </a:xfrm>
          <a:prstGeom prst="rect">
            <a:avLst/>
          </a:prstGeom>
          <a:noFill/>
        </p:spPr>
      </p:pic>
      <p:sp>
        <p:nvSpPr>
          <p:cNvPr id="2" name="Nadpis 1"/>
          <p:cNvSpPr>
            <a:spLocks noGrp="1"/>
          </p:cNvSpPr>
          <p:nvPr>
            <p:ph type="title"/>
          </p:nvPr>
        </p:nvSpPr>
        <p:spPr>
          <a:xfrm>
            <a:off x="457200" y="274638"/>
            <a:ext cx="8229600" cy="922114"/>
          </a:xfrm>
        </p:spPr>
        <p:txBody>
          <a:bodyPr>
            <a:normAutofit fontScale="90000"/>
          </a:bodyPr>
          <a:lstStyle/>
          <a:p>
            <a:r>
              <a:rPr lang="cs-CZ" dirty="0" smtClean="0"/>
              <a:t>Martinův pokus s fazolemi</a:t>
            </a:r>
            <a:br>
              <a:rPr lang="cs-CZ" dirty="0" smtClean="0"/>
            </a:br>
            <a:r>
              <a:rPr lang="cs-CZ" sz="1400" dirty="0" smtClean="0">
                <a:latin typeface="Arial" pitchFamily="34" charset="0"/>
              </a:rPr>
              <a:t>Martin udělal pokus s fazolemi. Původně byly fazole v rovině mističky.</a:t>
            </a:r>
            <a:endParaRPr lang="cs-CZ" dirty="0"/>
          </a:p>
        </p:txBody>
      </p:sp>
      <p:pic>
        <p:nvPicPr>
          <p:cNvPr id="4" name="Zástupný symbol pro obsah 3" descr="fazole1.jpg"/>
          <p:cNvPicPr>
            <a:picLocks noGrp="1" noChangeAspect="1"/>
          </p:cNvPicPr>
          <p:nvPr>
            <p:ph idx="1"/>
          </p:nvPr>
        </p:nvPicPr>
        <p:blipFill>
          <a:blip r:embed="rId4" cstate="print"/>
          <a:stretch>
            <a:fillRect/>
          </a:stretch>
        </p:blipFill>
        <p:spPr>
          <a:xfrm>
            <a:off x="683568" y="1196752"/>
            <a:ext cx="2848163" cy="2232248"/>
          </a:xfrm>
        </p:spPr>
      </p:pic>
      <p:pic>
        <p:nvPicPr>
          <p:cNvPr id="5" name="Obrázek 4" descr="fazole2.jpg"/>
          <p:cNvPicPr>
            <a:picLocks noChangeAspect="1"/>
          </p:cNvPicPr>
          <p:nvPr/>
        </p:nvPicPr>
        <p:blipFill>
          <a:blip r:embed="rId5" cstate="print"/>
          <a:stretch>
            <a:fillRect/>
          </a:stretch>
        </p:blipFill>
        <p:spPr>
          <a:xfrm>
            <a:off x="6012160" y="1196752"/>
            <a:ext cx="2921590" cy="2191193"/>
          </a:xfrm>
          <a:prstGeom prst="rect">
            <a:avLst/>
          </a:prstGeom>
        </p:spPr>
      </p:pic>
      <p:pic>
        <p:nvPicPr>
          <p:cNvPr id="6" name="Obrázek 5" descr="fazole3.jpg"/>
          <p:cNvPicPr>
            <a:picLocks noChangeAspect="1"/>
          </p:cNvPicPr>
          <p:nvPr/>
        </p:nvPicPr>
        <p:blipFill>
          <a:blip r:embed="rId6" cstate="print"/>
          <a:stretch>
            <a:fillRect/>
          </a:stretch>
        </p:blipFill>
        <p:spPr>
          <a:xfrm>
            <a:off x="251520" y="4077072"/>
            <a:ext cx="3096344" cy="2322258"/>
          </a:xfrm>
          <a:prstGeom prst="rect">
            <a:avLst/>
          </a:prstGeom>
        </p:spPr>
      </p:pic>
      <p:pic>
        <p:nvPicPr>
          <p:cNvPr id="7" name="Obrázek 6" descr="fazole4.jpg"/>
          <p:cNvPicPr>
            <a:picLocks noChangeAspect="1"/>
          </p:cNvPicPr>
          <p:nvPr/>
        </p:nvPicPr>
        <p:blipFill>
          <a:blip r:embed="rId7" cstate="print"/>
          <a:stretch>
            <a:fillRect/>
          </a:stretch>
        </p:blipFill>
        <p:spPr>
          <a:xfrm>
            <a:off x="5868144" y="4005063"/>
            <a:ext cx="3168352" cy="2376265"/>
          </a:xfrm>
          <a:prstGeom prst="rect">
            <a:avLst/>
          </a:prstGeom>
        </p:spPr>
      </p:pic>
      <p:sp>
        <p:nvSpPr>
          <p:cNvPr id="10" name="TextovéPole 9"/>
          <p:cNvSpPr txBox="1"/>
          <p:nvPr/>
        </p:nvSpPr>
        <p:spPr>
          <a:xfrm>
            <a:off x="755576" y="3501008"/>
            <a:ext cx="2242730" cy="369332"/>
          </a:xfrm>
          <a:prstGeom prst="rect">
            <a:avLst/>
          </a:prstGeom>
          <a:noFill/>
        </p:spPr>
        <p:txBody>
          <a:bodyPr wrap="none" rtlCol="0">
            <a:spAutoFit/>
          </a:bodyPr>
          <a:lstStyle/>
          <a:p>
            <a:r>
              <a:rPr lang="cs-CZ" dirty="0" smtClean="0"/>
              <a:t>1.Foto po 9 minutách.</a:t>
            </a:r>
            <a:endParaRPr lang="cs-CZ" dirty="0"/>
          </a:p>
        </p:txBody>
      </p:sp>
      <p:sp>
        <p:nvSpPr>
          <p:cNvPr id="11" name="TextovéPole 10"/>
          <p:cNvSpPr txBox="1"/>
          <p:nvPr/>
        </p:nvSpPr>
        <p:spPr>
          <a:xfrm>
            <a:off x="6228184" y="3501008"/>
            <a:ext cx="2736304" cy="369332"/>
          </a:xfrm>
          <a:prstGeom prst="rect">
            <a:avLst/>
          </a:prstGeom>
          <a:noFill/>
        </p:spPr>
        <p:txBody>
          <a:bodyPr wrap="square" rtlCol="0">
            <a:spAutoFit/>
          </a:bodyPr>
          <a:lstStyle/>
          <a:p>
            <a:r>
              <a:rPr lang="cs-CZ" dirty="0" smtClean="0"/>
              <a:t>2. Foto po 15 minutách.</a:t>
            </a:r>
            <a:endParaRPr lang="cs-CZ" dirty="0"/>
          </a:p>
        </p:txBody>
      </p:sp>
      <p:sp>
        <p:nvSpPr>
          <p:cNvPr id="12" name="TextovéPole 11"/>
          <p:cNvSpPr txBox="1"/>
          <p:nvPr/>
        </p:nvSpPr>
        <p:spPr>
          <a:xfrm>
            <a:off x="539552" y="6597352"/>
            <a:ext cx="184731" cy="369332"/>
          </a:xfrm>
          <a:prstGeom prst="rect">
            <a:avLst/>
          </a:prstGeom>
          <a:noFill/>
        </p:spPr>
        <p:txBody>
          <a:bodyPr wrap="none" rtlCol="0">
            <a:spAutoFit/>
          </a:bodyPr>
          <a:lstStyle/>
          <a:p>
            <a:endParaRPr lang="cs-CZ" dirty="0"/>
          </a:p>
        </p:txBody>
      </p:sp>
      <p:sp>
        <p:nvSpPr>
          <p:cNvPr id="13" name="TextovéPole 12"/>
          <p:cNvSpPr txBox="1"/>
          <p:nvPr/>
        </p:nvSpPr>
        <p:spPr>
          <a:xfrm>
            <a:off x="107504" y="6381328"/>
            <a:ext cx="2700680" cy="369332"/>
          </a:xfrm>
          <a:prstGeom prst="rect">
            <a:avLst/>
          </a:prstGeom>
          <a:noFill/>
        </p:spPr>
        <p:txBody>
          <a:bodyPr wrap="square" rtlCol="0">
            <a:spAutoFit/>
          </a:bodyPr>
          <a:lstStyle/>
          <a:p>
            <a:r>
              <a:rPr lang="cs-CZ" dirty="0" smtClean="0"/>
              <a:t>3. Foto po 30 minutách.</a:t>
            </a:r>
            <a:endParaRPr lang="cs-CZ" dirty="0"/>
          </a:p>
        </p:txBody>
      </p:sp>
      <p:sp>
        <p:nvSpPr>
          <p:cNvPr id="14" name="TextovéPole 13"/>
          <p:cNvSpPr txBox="1"/>
          <p:nvPr/>
        </p:nvSpPr>
        <p:spPr>
          <a:xfrm>
            <a:off x="3491880" y="5517233"/>
            <a:ext cx="2520280" cy="1200329"/>
          </a:xfrm>
          <a:prstGeom prst="rect">
            <a:avLst/>
          </a:prstGeom>
          <a:noFill/>
        </p:spPr>
        <p:txBody>
          <a:bodyPr wrap="square" rtlCol="0">
            <a:spAutoFit/>
          </a:bodyPr>
          <a:lstStyle/>
          <a:p>
            <a:r>
              <a:rPr lang="cs-CZ" dirty="0" smtClean="0"/>
              <a:t>Rozdíl suché fazole </a:t>
            </a:r>
          </a:p>
          <a:p>
            <a:r>
              <a:rPr lang="cs-CZ" dirty="0" smtClean="0"/>
              <a:t>a fazole s vodou 3 hod.</a:t>
            </a:r>
          </a:p>
          <a:p>
            <a:endParaRPr lang="cs-CZ" dirty="0"/>
          </a:p>
          <a:p>
            <a:endParaRPr lang="cs-CZ" dirty="0"/>
          </a:p>
        </p:txBody>
      </p:sp>
      <p:sp>
        <p:nvSpPr>
          <p:cNvPr id="15" name="TextovéPole 14"/>
          <p:cNvSpPr txBox="1"/>
          <p:nvPr/>
        </p:nvSpPr>
        <p:spPr>
          <a:xfrm>
            <a:off x="6444208" y="6381328"/>
            <a:ext cx="2699792" cy="369332"/>
          </a:xfrm>
          <a:prstGeom prst="rect">
            <a:avLst/>
          </a:prstGeom>
          <a:noFill/>
        </p:spPr>
        <p:txBody>
          <a:bodyPr wrap="square" rtlCol="0">
            <a:spAutoFit/>
          </a:bodyPr>
          <a:lstStyle/>
          <a:p>
            <a:r>
              <a:rPr lang="cs-CZ" dirty="0" smtClean="0"/>
              <a:t>4. Fazole po 3 hodinách.</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Luděk\Documents\Dokumenty_Lucka\škola_Mohylka\Les_voda\Štěpanka_žluté_kvítí.jpg"/>
          <p:cNvPicPr>
            <a:picLocks noChangeAspect="1" noChangeArrowheads="1"/>
          </p:cNvPicPr>
          <p:nvPr/>
        </p:nvPicPr>
        <p:blipFill>
          <a:blip r:embed="rId2" cstate="print"/>
          <a:srcRect/>
          <a:stretch>
            <a:fillRect/>
          </a:stretch>
        </p:blipFill>
        <p:spPr bwMode="auto">
          <a:xfrm>
            <a:off x="251520" y="3068960"/>
            <a:ext cx="3578592" cy="3699792"/>
          </a:xfrm>
          <a:prstGeom prst="rect">
            <a:avLst/>
          </a:prstGeom>
          <a:noFill/>
        </p:spPr>
      </p:pic>
      <p:sp>
        <p:nvSpPr>
          <p:cNvPr id="2" name="Nadpis 1"/>
          <p:cNvSpPr>
            <a:spLocks noGrp="1"/>
          </p:cNvSpPr>
          <p:nvPr>
            <p:ph type="title"/>
          </p:nvPr>
        </p:nvSpPr>
        <p:spPr/>
        <p:txBody>
          <a:bodyPr/>
          <a:lstStyle/>
          <a:p>
            <a:r>
              <a:rPr lang="cs-CZ" dirty="0" smtClean="0"/>
              <a:t>Štěpánky květiny</a:t>
            </a:r>
            <a:endParaRPr lang="cs-CZ" dirty="0"/>
          </a:p>
        </p:txBody>
      </p:sp>
      <p:pic>
        <p:nvPicPr>
          <p:cNvPr id="3074" name="Picture 2" descr="C:\Users\Luděk\Documents\Dokumenty_Lucka\škola_Mohylka\Les_voda\Štěpánka_fialová_květina.jpg"/>
          <p:cNvPicPr>
            <a:picLocks noGrp="1" noChangeAspect="1" noChangeArrowheads="1"/>
          </p:cNvPicPr>
          <p:nvPr>
            <p:ph idx="1"/>
          </p:nvPr>
        </p:nvPicPr>
        <p:blipFill>
          <a:blip r:embed="rId3" cstate="print"/>
          <a:srcRect/>
          <a:stretch>
            <a:fillRect/>
          </a:stretch>
        </p:blipFill>
        <p:spPr bwMode="auto">
          <a:xfrm>
            <a:off x="251520" y="1196752"/>
            <a:ext cx="4026790" cy="1812056"/>
          </a:xfrm>
          <a:prstGeom prst="rect">
            <a:avLst/>
          </a:prstGeom>
          <a:noFill/>
        </p:spPr>
      </p:pic>
      <p:pic>
        <p:nvPicPr>
          <p:cNvPr id="3075" name="Picture 3" descr="C:\Users\Luděk\Documents\Dokumenty_Lucka\škola_Mohylka\Les_voda\Štěpánka_sedmikrásky.jpg"/>
          <p:cNvPicPr>
            <a:picLocks noChangeAspect="1" noChangeArrowheads="1"/>
          </p:cNvPicPr>
          <p:nvPr/>
        </p:nvPicPr>
        <p:blipFill>
          <a:blip r:embed="rId4" cstate="print"/>
          <a:srcRect/>
          <a:stretch>
            <a:fillRect/>
          </a:stretch>
        </p:blipFill>
        <p:spPr bwMode="auto">
          <a:xfrm>
            <a:off x="7164288" y="980728"/>
            <a:ext cx="1512168" cy="2325539"/>
          </a:xfrm>
          <a:prstGeom prst="rect">
            <a:avLst/>
          </a:prstGeom>
          <a:noFill/>
        </p:spPr>
      </p:pic>
      <p:pic>
        <p:nvPicPr>
          <p:cNvPr id="3076" name="Picture 4" descr="C:\Users\Luděk\Documents\Dokumenty_Lucka\škola_Mohylka\Les_voda\Štěpánka_smetanka_včelka.jpg"/>
          <p:cNvPicPr>
            <a:picLocks noChangeAspect="1" noChangeArrowheads="1"/>
          </p:cNvPicPr>
          <p:nvPr/>
        </p:nvPicPr>
        <p:blipFill>
          <a:blip r:embed="rId5" cstate="print"/>
          <a:srcRect/>
          <a:stretch>
            <a:fillRect/>
          </a:stretch>
        </p:blipFill>
        <p:spPr bwMode="auto">
          <a:xfrm>
            <a:off x="4716016" y="1124744"/>
            <a:ext cx="2268252" cy="5040560"/>
          </a:xfrm>
          <a:prstGeom prst="rect">
            <a:avLst/>
          </a:prstGeom>
          <a:noFill/>
        </p:spPr>
      </p:pic>
      <p:sp>
        <p:nvSpPr>
          <p:cNvPr id="10" name="TextovéPole 9"/>
          <p:cNvSpPr txBox="1"/>
          <p:nvPr/>
        </p:nvSpPr>
        <p:spPr>
          <a:xfrm>
            <a:off x="4067944" y="6309320"/>
            <a:ext cx="3422347" cy="369332"/>
          </a:xfrm>
          <a:prstGeom prst="rect">
            <a:avLst/>
          </a:prstGeom>
          <a:noFill/>
        </p:spPr>
        <p:txBody>
          <a:bodyPr wrap="none" rtlCol="0">
            <a:spAutoFit/>
          </a:bodyPr>
          <a:lstStyle/>
          <a:p>
            <a:r>
              <a:rPr lang="cs-CZ" dirty="0" smtClean="0"/>
              <a:t>SMETANKA LÉKAŘSKÁ SE VČELKOU</a:t>
            </a:r>
            <a:endParaRPr lang="cs-CZ" dirty="0"/>
          </a:p>
        </p:txBody>
      </p:sp>
      <p:sp>
        <p:nvSpPr>
          <p:cNvPr id="11" name="TextovéPole 10"/>
          <p:cNvSpPr txBox="1"/>
          <p:nvPr/>
        </p:nvSpPr>
        <p:spPr>
          <a:xfrm>
            <a:off x="7380312" y="3645024"/>
            <a:ext cx="1516762" cy="369332"/>
          </a:xfrm>
          <a:prstGeom prst="rect">
            <a:avLst/>
          </a:prstGeom>
          <a:noFill/>
        </p:spPr>
        <p:txBody>
          <a:bodyPr wrap="none" rtlCol="0">
            <a:spAutoFit/>
          </a:bodyPr>
          <a:lstStyle/>
          <a:p>
            <a:r>
              <a:rPr lang="cs-CZ" dirty="0" smtClean="0"/>
              <a:t>SEDMIKRÁSKY</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HANIČKY PŘÍBĚH</a:t>
            </a:r>
            <a:endParaRPr lang="cs-CZ" dirty="0"/>
          </a:p>
        </p:txBody>
      </p:sp>
      <p:sp>
        <p:nvSpPr>
          <p:cNvPr id="3" name="Zástupný symbol pro obsah 2"/>
          <p:cNvSpPr>
            <a:spLocks noGrp="1"/>
          </p:cNvSpPr>
          <p:nvPr>
            <p:ph idx="1"/>
          </p:nvPr>
        </p:nvSpPr>
        <p:spPr>
          <a:xfrm>
            <a:off x="323528" y="1268760"/>
            <a:ext cx="8363272" cy="4857403"/>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r>
              <a:rPr lang="cs-C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 kapičce z Vltavy a kapičce z Labe a stromu </a:t>
            </a:r>
            <a:endParaRPr lang="cs-CZ"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r>
              <a:rPr lang="cs-CZ" dirty="0" smtClean="0"/>
              <a:t>        Byla </a:t>
            </a:r>
            <a:r>
              <a:rPr lang="cs-CZ" dirty="0"/>
              <a:t>jednou jedna kapička z Vltavy. A tam kde se Vltava vlévá do Labe, tam potkala jinou kapičku. A kapička z Vltavy povídá: „Odkud jsi?“ Kapička odpoví: „Já jsem z Labe“. „A odkud jsi ty?“ ptá se kapička z Labe. Kapička odpoví: „Já jsem kapička z Vltavy.“ A kapička z Vltavy se zeptá: „Kde prameníš kapičko z Labe?“ A kapička odpoví: „Já pramením v Krkonoších.“ „A co ty?“ „Já pramením na Šumavě.“ „A kde jsou vlastně ty Krkonoše?“ ptá se kapička z Vltavy. „Krkonoše, ty jsou na severu Čech.“ „A kde je Šumava?“ ptá se kapička z Labe. A kapička odpoví: „Ach Šumava, ta je tak hezká….“ „Ehm, </a:t>
            </a:r>
            <a:r>
              <a:rPr lang="cs-CZ" dirty="0" err="1"/>
              <a:t>ehm</a:t>
            </a:r>
            <a:r>
              <a:rPr lang="cs-CZ" dirty="0"/>
              <a:t>. Tak kde je ta Šumava?“ „</a:t>
            </a:r>
            <a:r>
              <a:rPr lang="cs-CZ" dirty="0" err="1"/>
              <a:t>Jee</a:t>
            </a:r>
            <a:r>
              <a:rPr lang="cs-CZ" dirty="0"/>
              <a:t> promiň, jenom jsem vzpomínala, jaká to je krása, je tam klid a tolik hezkých zvířat….“ „Tak kde je ta Šumava???“ „Jo ta Šumava je na jihu Čech.“ „A kam to vlastně plujeme?“ ptá se kapička z Vltavy. „Do moře“ odpoví kapička z Labe. „A co je to </a:t>
            </a:r>
            <a:r>
              <a:rPr lang="cs-CZ" dirty="0" err="1"/>
              <a:t>to</a:t>
            </a:r>
            <a:r>
              <a:rPr lang="cs-CZ" dirty="0"/>
              <a:t> moře?“ ptá se kapička z Vltavy. „No jak to říct. Je to hodně ale hodně veliká díra, která je plná vody, ale taky se může stát, že nás vezme vítr, který nás někam odnese.“ „A kam“ ptá se kapička z Vltavy. „No to já nevím, může nás odvát kamkoli.“ A jak to dořekla, vítr je odvál. Letěly a letěly až doletěly ke stromu. A strom povídá: „Kohopak to tady máme?“ Kapička z Labe odpoví: „Kapičky z Vltavy a z Labe“. „Aha. A jak jste se sem dostaly?“ Kapičky odpoví: „Odvál nás sem vítr.“ „A víte co s vámi bude dál?“ „To nevíme.“ „Vsáknete se.“ „A co to znamená?“ „To znamená, že se ponoříte do mechu, projdete přes půdu až k mým kořenům.“ A co bude pak? Ale na to už jim nestihl odpovědět, protože se začali vsakovat. Trvalo to docela dlouho, ale nakonec se to podařilo. A pak putovali do stromu. A když už tam byly, kapička z Vltavy říká: „Ale to si neříkala, že se vsákneme a budeme putovat stromem.“ „Já jsem to ale nevěděla.“ „Jak, to že jsi to nevěděla? Vždyť ty víš skoro všechno.“ „Řekla jsi skoro všechno, ne všechno.“ „Nechme toho. Měly bychom řešit, co s námi asi bude. Ne?“ „No jo, ale jak to asi podle tebe máme jako zjistit?“ „Já nevím, ale prostě nějak. Je to tvůj nápad, tak to zjisti sama.“ „No tak se na to zeptáme stromu.“ „Myslíš že nás uslyší?“ „Když nahlas a obě, tak určitě.“ „No tak do toho!“ „Strome! A co s námi bude potom?“ „Poputujete až do mých listů...“</a:t>
            </a:r>
          </a:p>
          <a:p>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Luděk\Documents\Dokumenty_Lucka\škola_Mohylka\Les_voda\Ben_Kiki_narcis.jpg"/>
          <p:cNvPicPr>
            <a:picLocks noChangeAspect="1" noChangeArrowheads="1"/>
          </p:cNvPicPr>
          <p:nvPr/>
        </p:nvPicPr>
        <p:blipFill>
          <a:blip r:embed="rId2" cstate="print"/>
          <a:srcRect/>
          <a:stretch>
            <a:fillRect/>
          </a:stretch>
        </p:blipFill>
        <p:spPr bwMode="auto">
          <a:xfrm>
            <a:off x="3707904" y="1052736"/>
            <a:ext cx="2459850" cy="3279800"/>
          </a:xfrm>
          <a:prstGeom prst="rect">
            <a:avLst/>
          </a:prstGeom>
          <a:noFill/>
        </p:spPr>
      </p:pic>
      <p:sp>
        <p:nvSpPr>
          <p:cNvPr id="2" name="Nadpis 1"/>
          <p:cNvSpPr>
            <a:spLocks noGrp="1"/>
          </p:cNvSpPr>
          <p:nvPr>
            <p:ph type="title"/>
          </p:nvPr>
        </p:nvSpPr>
        <p:spPr/>
        <p:txBody>
          <a:bodyPr/>
          <a:lstStyle/>
          <a:p>
            <a:r>
              <a:rPr lang="cs-CZ" dirty="0" smtClean="0"/>
              <a:t>BEN A KRISTIÁN - fotky</a:t>
            </a:r>
            <a:endParaRPr lang="cs-CZ" dirty="0"/>
          </a:p>
        </p:txBody>
      </p:sp>
      <p:pic>
        <p:nvPicPr>
          <p:cNvPr id="4098" name="Picture 2" descr="C:\Users\Luděk\Documents\Dokumenty_Lucka\škola_Mohylka\Les_voda\Ben_Kiki_ropucha.jpg"/>
          <p:cNvPicPr>
            <a:picLocks noGrp="1" noChangeAspect="1" noChangeArrowheads="1"/>
          </p:cNvPicPr>
          <p:nvPr>
            <p:ph idx="1"/>
          </p:nvPr>
        </p:nvPicPr>
        <p:blipFill>
          <a:blip r:embed="rId3" cstate="print"/>
          <a:srcRect/>
          <a:stretch>
            <a:fillRect/>
          </a:stretch>
        </p:blipFill>
        <p:spPr bwMode="auto">
          <a:xfrm>
            <a:off x="251520" y="1268760"/>
            <a:ext cx="3096344" cy="2322258"/>
          </a:xfrm>
          <a:prstGeom prst="rect">
            <a:avLst/>
          </a:prstGeom>
          <a:noFill/>
        </p:spPr>
      </p:pic>
      <p:pic>
        <p:nvPicPr>
          <p:cNvPr id="4099" name="Picture 3" descr="C:\Users\Luděk\Documents\Dokumenty_Lucka\škola_Mohylka\Les_voda\Ben_Kiki_sedmikráska.jpg"/>
          <p:cNvPicPr>
            <a:picLocks noChangeAspect="1" noChangeArrowheads="1"/>
          </p:cNvPicPr>
          <p:nvPr/>
        </p:nvPicPr>
        <p:blipFill>
          <a:blip r:embed="rId4" cstate="print"/>
          <a:srcRect/>
          <a:stretch>
            <a:fillRect/>
          </a:stretch>
        </p:blipFill>
        <p:spPr bwMode="auto">
          <a:xfrm>
            <a:off x="6516216" y="1412776"/>
            <a:ext cx="2322258" cy="2520280"/>
          </a:xfrm>
          <a:prstGeom prst="rect">
            <a:avLst/>
          </a:prstGeom>
          <a:noFill/>
        </p:spPr>
      </p:pic>
      <p:pic>
        <p:nvPicPr>
          <p:cNvPr id="4101" name="Picture 5" descr="C:\Users\Luděk\Documents\Dokumenty_Lucka\škola_Mohylka\Les_voda\Ben_Kiki_květina.jpg"/>
          <p:cNvPicPr>
            <a:picLocks noChangeAspect="1" noChangeArrowheads="1"/>
          </p:cNvPicPr>
          <p:nvPr/>
        </p:nvPicPr>
        <p:blipFill>
          <a:blip r:embed="rId5" cstate="print"/>
          <a:srcRect/>
          <a:stretch>
            <a:fillRect/>
          </a:stretch>
        </p:blipFill>
        <p:spPr bwMode="auto">
          <a:xfrm>
            <a:off x="251520" y="3645024"/>
            <a:ext cx="2304256" cy="3072341"/>
          </a:xfrm>
          <a:prstGeom prst="rect">
            <a:avLst/>
          </a:prstGeom>
          <a:noFill/>
        </p:spPr>
      </p:pic>
      <p:pic>
        <p:nvPicPr>
          <p:cNvPr id="4102" name="Picture 6" descr="C:\Users\Luděk\Documents\Dokumenty_Lucka\škola_Mohylka\Les_voda\Ben_Kiki_devětsil.jpg"/>
          <p:cNvPicPr>
            <a:picLocks noChangeAspect="1" noChangeArrowheads="1"/>
          </p:cNvPicPr>
          <p:nvPr/>
        </p:nvPicPr>
        <p:blipFill>
          <a:blip r:embed="rId6" cstate="print"/>
          <a:srcRect/>
          <a:stretch>
            <a:fillRect/>
          </a:stretch>
        </p:blipFill>
        <p:spPr bwMode="auto">
          <a:xfrm>
            <a:off x="6732240" y="4077072"/>
            <a:ext cx="1782198" cy="2376264"/>
          </a:xfrm>
          <a:prstGeom prst="rect">
            <a:avLst/>
          </a:prstGeom>
          <a:noFill/>
        </p:spPr>
      </p:pic>
      <p:sp>
        <p:nvSpPr>
          <p:cNvPr id="9" name="TextovéPole 8"/>
          <p:cNvSpPr txBox="1"/>
          <p:nvPr/>
        </p:nvSpPr>
        <p:spPr>
          <a:xfrm>
            <a:off x="611560" y="3140968"/>
            <a:ext cx="2232248" cy="369332"/>
          </a:xfrm>
          <a:prstGeom prst="rect">
            <a:avLst/>
          </a:prstGeom>
          <a:noFill/>
        </p:spPr>
        <p:txBody>
          <a:bodyPr wrap="square" rtlCol="0">
            <a:spAutoFit/>
          </a:bodyPr>
          <a:lstStyle/>
          <a:p>
            <a:r>
              <a:rPr lang="cs-CZ" dirty="0" smtClean="0">
                <a:solidFill>
                  <a:srgbClr val="FF0000"/>
                </a:solidFill>
              </a:rPr>
              <a:t>ROPUCHA</a:t>
            </a:r>
            <a:endParaRPr lang="cs-CZ" dirty="0">
              <a:solidFill>
                <a:srgbClr val="FF0000"/>
              </a:solidFill>
            </a:endParaRPr>
          </a:p>
        </p:txBody>
      </p:sp>
      <p:sp>
        <p:nvSpPr>
          <p:cNvPr id="11" name="TextovéPole 10"/>
          <p:cNvSpPr txBox="1"/>
          <p:nvPr/>
        </p:nvSpPr>
        <p:spPr>
          <a:xfrm>
            <a:off x="4067944" y="3429000"/>
            <a:ext cx="1800200" cy="369332"/>
          </a:xfrm>
          <a:prstGeom prst="rect">
            <a:avLst/>
          </a:prstGeom>
          <a:noFill/>
        </p:spPr>
        <p:txBody>
          <a:bodyPr wrap="square" rtlCol="0">
            <a:spAutoFit/>
          </a:bodyPr>
          <a:lstStyle/>
          <a:p>
            <a:r>
              <a:rPr lang="cs-CZ" dirty="0" smtClean="0"/>
              <a:t>NARCISKY</a:t>
            </a:r>
            <a:endParaRPr lang="cs-CZ" dirty="0"/>
          </a:p>
        </p:txBody>
      </p:sp>
      <p:sp>
        <p:nvSpPr>
          <p:cNvPr id="12" name="TextovéPole 11"/>
          <p:cNvSpPr txBox="1"/>
          <p:nvPr/>
        </p:nvSpPr>
        <p:spPr>
          <a:xfrm>
            <a:off x="6979166" y="3501008"/>
            <a:ext cx="2164834" cy="369332"/>
          </a:xfrm>
          <a:prstGeom prst="rect">
            <a:avLst/>
          </a:prstGeom>
          <a:noFill/>
        </p:spPr>
        <p:txBody>
          <a:bodyPr wrap="square" rtlCol="0">
            <a:spAutoFit/>
          </a:bodyPr>
          <a:lstStyle/>
          <a:p>
            <a:r>
              <a:rPr lang="cs-CZ" dirty="0" smtClean="0"/>
              <a:t>SEDMIKRÁSKY</a:t>
            </a:r>
            <a:endParaRPr lang="cs-CZ" dirty="0"/>
          </a:p>
        </p:txBody>
      </p:sp>
      <p:pic>
        <p:nvPicPr>
          <p:cNvPr id="4103" name="Picture 7" descr="C:\Users\Luděk\Documents\Dokumenty_Lucka\škola_Mohylka\Les_voda\Ben_Kiki_ptacci.jpg"/>
          <p:cNvPicPr>
            <a:picLocks noChangeAspect="1" noChangeArrowheads="1"/>
          </p:cNvPicPr>
          <p:nvPr/>
        </p:nvPicPr>
        <p:blipFill>
          <a:blip r:embed="rId7" cstate="print"/>
          <a:srcRect/>
          <a:stretch>
            <a:fillRect/>
          </a:stretch>
        </p:blipFill>
        <p:spPr bwMode="auto">
          <a:xfrm>
            <a:off x="3419872" y="4404066"/>
            <a:ext cx="2839864" cy="212989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Fridiny</a:t>
            </a:r>
            <a:r>
              <a:rPr lang="cs-CZ" dirty="0" smtClean="0"/>
              <a:t> květiny</a:t>
            </a:r>
            <a:endParaRPr lang="cs-CZ" dirty="0"/>
          </a:p>
        </p:txBody>
      </p:sp>
      <p:pic>
        <p:nvPicPr>
          <p:cNvPr id="1026" name="Picture 2" descr="C:\Users\Luděk\Documents\Dokumenty_Lucka\škola_Mohylka\Les_voda\thumbnail_Petrklíč.jpg"/>
          <p:cNvPicPr>
            <a:picLocks noGrp="1" noChangeAspect="1" noChangeArrowheads="1"/>
          </p:cNvPicPr>
          <p:nvPr>
            <p:ph idx="1"/>
          </p:nvPr>
        </p:nvPicPr>
        <p:blipFill>
          <a:blip r:embed="rId2" cstate="print"/>
          <a:srcRect/>
          <a:stretch>
            <a:fillRect/>
          </a:stretch>
        </p:blipFill>
        <p:spPr bwMode="auto">
          <a:xfrm>
            <a:off x="179512" y="116632"/>
            <a:ext cx="2721750" cy="3629000"/>
          </a:xfrm>
          <a:prstGeom prst="rect">
            <a:avLst/>
          </a:prstGeom>
          <a:noFill/>
        </p:spPr>
      </p:pic>
      <p:pic>
        <p:nvPicPr>
          <p:cNvPr id="1027" name="Picture 3" descr="C:\Users\Luděk\Documents\Dokumenty_Lucka\škola_Mohylka\Les_voda\thumbnail_Narcisy.jpg"/>
          <p:cNvPicPr>
            <a:picLocks noChangeAspect="1" noChangeArrowheads="1"/>
          </p:cNvPicPr>
          <p:nvPr/>
        </p:nvPicPr>
        <p:blipFill>
          <a:blip r:embed="rId3" cstate="print"/>
          <a:srcRect/>
          <a:stretch>
            <a:fillRect/>
          </a:stretch>
        </p:blipFill>
        <p:spPr bwMode="auto">
          <a:xfrm>
            <a:off x="3347864" y="2420888"/>
            <a:ext cx="5600171" cy="4200128"/>
          </a:xfrm>
          <a:prstGeom prst="rect">
            <a:avLst/>
          </a:prstGeom>
          <a:noFill/>
        </p:spPr>
      </p:pic>
      <p:sp>
        <p:nvSpPr>
          <p:cNvPr id="6" name="TextovéPole 5"/>
          <p:cNvSpPr txBox="1"/>
          <p:nvPr/>
        </p:nvSpPr>
        <p:spPr>
          <a:xfrm>
            <a:off x="0" y="3933056"/>
            <a:ext cx="3203848" cy="1200329"/>
          </a:xfrm>
          <a:prstGeom prst="rect">
            <a:avLst/>
          </a:prstGeom>
          <a:noFill/>
        </p:spPr>
        <p:txBody>
          <a:bodyPr wrap="square" rtlCol="0">
            <a:spAutoFit/>
          </a:bodyPr>
          <a:lstStyle/>
          <a:p>
            <a:pPr fontAlgn="base"/>
            <a:r>
              <a:rPr lang="cs-CZ" dirty="0" smtClean="0"/>
              <a:t>Petrklíč neboli prvosenka jarní </a:t>
            </a:r>
          </a:p>
          <a:p>
            <a:pPr fontAlgn="base"/>
            <a:r>
              <a:rPr lang="cs-CZ" dirty="0" smtClean="0"/>
              <a:t>a roste ve světlých hájích.</a:t>
            </a:r>
          </a:p>
          <a:p>
            <a:r>
              <a:rPr lang="cs-CZ" dirty="0" smtClean="0"/>
              <a:t/>
            </a:r>
            <a:br>
              <a:rPr lang="cs-CZ" dirty="0" smtClean="0"/>
            </a:br>
            <a:endParaRPr lang="cs-CZ" dirty="0"/>
          </a:p>
        </p:txBody>
      </p:sp>
      <p:sp>
        <p:nvSpPr>
          <p:cNvPr id="7" name="TextovéPole 6"/>
          <p:cNvSpPr txBox="1"/>
          <p:nvPr/>
        </p:nvSpPr>
        <p:spPr>
          <a:xfrm>
            <a:off x="3563888" y="1556792"/>
            <a:ext cx="4715843" cy="646331"/>
          </a:xfrm>
          <a:prstGeom prst="rect">
            <a:avLst/>
          </a:prstGeom>
          <a:noFill/>
        </p:spPr>
        <p:txBody>
          <a:bodyPr wrap="none" rtlCol="0">
            <a:spAutoFit/>
          </a:bodyPr>
          <a:lstStyle/>
          <a:p>
            <a:r>
              <a:rPr lang="cs-CZ" dirty="0" smtClean="0"/>
              <a:t>To je narcis. Kvete na jaře a v knize Naše květiny</a:t>
            </a:r>
          </a:p>
          <a:p>
            <a:r>
              <a:rPr lang="cs-CZ" dirty="0" smtClean="0"/>
              <a:t> jsem ho nenašla. Má žluté květy a kvete na jaře.</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Míša – koloběh vody</a:t>
            </a:r>
            <a:endParaRPr lang="cs-CZ" dirty="0"/>
          </a:p>
        </p:txBody>
      </p:sp>
      <p:pic>
        <p:nvPicPr>
          <p:cNvPr id="2050" name="Picture 2" descr="C:\Users\Luděk\Documents\Dokumenty_Lucka\škola_Mohylka\Les_voda\Míša.jpg"/>
          <p:cNvPicPr>
            <a:picLocks noGrp="1" noChangeAspect="1" noChangeArrowheads="1"/>
          </p:cNvPicPr>
          <p:nvPr>
            <p:ph idx="1"/>
          </p:nvPr>
        </p:nvPicPr>
        <p:blipFill>
          <a:blip r:embed="rId2" cstate="print"/>
          <a:srcRect/>
          <a:stretch>
            <a:fillRect/>
          </a:stretch>
        </p:blipFill>
        <p:spPr bwMode="auto">
          <a:xfrm>
            <a:off x="1907704" y="1124744"/>
            <a:ext cx="5256584" cy="55446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Pokusy od Štěpánky</a:t>
            </a:r>
            <a:endParaRPr lang="cs-CZ" dirty="0"/>
          </a:p>
        </p:txBody>
      </p:sp>
      <p:pic>
        <p:nvPicPr>
          <p:cNvPr id="8" name="Zástupný symbol pro obsah 7" descr="20210406_194303_04.jpg"/>
          <p:cNvPicPr>
            <a:picLocks noGrp="1" noChangeAspect="1"/>
          </p:cNvPicPr>
          <p:nvPr>
            <p:ph idx="1"/>
          </p:nvPr>
        </p:nvPicPr>
        <p:blipFill>
          <a:blip r:embed="rId2" cstate="print"/>
          <a:stretch>
            <a:fillRect/>
          </a:stretch>
        </p:blipFill>
        <p:spPr>
          <a:xfrm>
            <a:off x="251520" y="1340768"/>
            <a:ext cx="2633340" cy="3511120"/>
          </a:xfrm>
        </p:spPr>
      </p:pic>
      <p:pic>
        <p:nvPicPr>
          <p:cNvPr id="9" name="Obrázek 8" descr="20210406_193931_03.jpg"/>
          <p:cNvPicPr>
            <a:picLocks noChangeAspect="1"/>
          </p:cNvPicPr>
          <p:nvPr/>
        </p:nvPicPr>
        <p:blipFill>
          <a:blip r:embed="rId3" cstate="print"/>
          <a:stretch>
            <a:fillRect/>
          </a:stretch>
        </p:blipFill>
        <p:spPr>
          <a:xfrm>
            <a:off x="2915816" y="1340768"/>
            <a:ext cx="2952328" cy="2952328"/>
          </a:xfrm>
          <a:prstGeom prst="rect">
            <a:avLst/>
          </a:prstGeom>
        </p:spPr>
      </p:pic>
      <p:pic>
        <p:nvPicPr>
          <p:cNvPr id="10" name="Obrázek 9" descr="20210406_190055.jpg"/>
          <p:cNvPicPr>
            <a:picLocks noChangeAspect="1"/>
          </p:cNvPicPr>
          <p:nvPr/>
        </p:nvPicPr>
        <p:blipFill>
          <a:blip r:embed="rId4" cstate="print"/>
          <a:stretch>
            <a:fillRect/>
          </a:stretch>
        </p:blipFill>
        <p:spPr>
          <a:xfrm>
            <a:off x="2915816" y="3717032"/>
            <a:ext cx="4536504" cy="2041427"/>
          </a:xfrm>
          <a:prstGeom prst="rect">
            <a:avLst/>
          </a:prstGeom>
        </p:spPr>
      </p:pic>
      <p:sp>
        <p:nvSpPr>
          <p:cNvPr id="11" name="TextovéPole 10"/>
          <p:cNvSpPr txBox="1"/>
          <p:nvPr/>
        </p:nvSpPr>
        <p:spPr>
          <a:xfrm>
            <a:off x="1115616" y="6453336"/>
            <a:ext cx="4857227" cy="369332"/>
          </a:xfrm>
          <a:prstGeom prst="rect">
            <a:avLst/>
          </a:prstGeom>
          <a:noFill/>
        </p:spPr>
        <p:txBody>
          <a:bodyPr wrap="none" rtlCol="0">
            <a:spAutoFit/>
          </a:bodyPr>
          <a:lstStyle/>
          <a:p>
            <a:r>
              <a:rPr lang="cs-CZ" dirty="0" smtClean="0">
                <a:hlinkClick r:id="rId5"/>
              </a:rPr>
              <a:t>https://www.youtube.com/watch?v=6-ZZ7cZRbEY</a:t>
            </a:r>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692</Words>
  <Application>Microsoft Office PowerPoint</Application>
  <PresentationFormat>Předvádění na obrazovce (4:3)</PresentationFormat>
  <Paragraphs>30</Paragraphs>
  <Slides>8</Slides>
  <Notes>2</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Motiv sady Office</vt:lpstr>
      <vt:lpstr>VODA A LES</vt:lpstr>
      <vt:lpstr>Martinův pokus s fazolemi Martin udělal pokus s fazolemi. Původně byly fazole v rovině mističky.</vt:lpstr>
      <vt:lpstr>Štěpánky květiny</vt:lpstr>
      <vt:lpstr>HANIČKY PŘÍBĚH</vt:lpstr>
      <vt:lpstr>BEN A KRISTIÁN - fotky</vt:lpstr>
      <vt:lpstr>Fridiny květiny</vt:lpstr>
      <vt:lpstr>Míša – koloběh vody</vt:lpstr>
      <vt:lpstr>Pokusy od Štěpánky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VODA A LES</dc:title>
  <dc:creator>Luděk</dc:creator>
  <cp:lastModifiedBy>Luděk</cp:lastModifiedBy>
  <cp:revision>12</cp:revision>
  <dcterms:created xsi:type="dcterms:W3CDTF">2021-04-06T14:36:18Z</dcterms:created>
  <dcterms:modified xsi:type="dcterms:W3CDTF">2021-04-07T09:11:50Z</dcterms:modified>
</cp:coreProperties>
</file>