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46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4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42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0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239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5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96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61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09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93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38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F0C60-0FA7-4D02-A951-7A86D150D0E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C9A9D-78D3-4AAF-95FE-8ECC011F7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25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.denik.cz/104/d0/profimedia-0225016607_ng-detail-photo-p.jpg" TargetMode="External"/><Relationship Id="rId2" Type="http://schemas.openxmlformats.org/officeDocument/2006/relationships/hyperlink" Target="https://lh3.googleusercontent.com/proxy/09UAmEDKDO49qupccjhfhLJSJ5u9dysEkS2prJVKBYKINPv3yWF1LvJQAczRkplLKb6Jojg3qoj84JPWJJZypKkRWMsU52HPM-gID7C61heeYem-9YGm7gdRgSRlauP9Kl8tPrk3vy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.pinimg.com/originals/64/84/97/648497b9515007cf69b888280fdf398d.gif" TargetMode="External"/><Relationship Id="rId2" Type="http://schemas.openxmlformats.org/officeDocument/2006/relationships/hyperlink" Target="https://encrypted-tbn0.gstatic.com/images?q=tbn:ANd9GcSU2oGxRg9-Mf4nUHrvDYOF9hlmxc2_ttezVw&amp;usqp=CA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ras.cz/fotogalerie/zofinsky-prales/velke/zofinsky-prales-025.jpg" TargetMode="External"/><Relationship Id="rId5" Type="http://schemas.openxmlformats.org/officeDocument/2006/relationships/hyperlink" Target="https://www.kudyznudy.cz/files/0a/0af0630c-284d-4644-853e-2773b77276fb.jpg?v=20200826181907" TargetMode="External"/><Relationship Id="rId4" Type="http://schemas.openxmlformats.org/officeDocument/2006/relationships/hyperlink" Target="http://www.cestyposvete.cz/images/cesko/boubin/boubin1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dyznudy.cz/aktivity/narodni-prirodni-rezervace-zofinsky-prales" TargetMode="External"/><Relationship Id="rId2" Type="http://schemas.openxmlformats.org/officeDocument/2006/relationships/hyperlink" Target="https://encrypted-tbn0.gstatic.com/images?q=tbn:ANd9GcSa90zmO1qrRthwbe9ER71YezLfTrzTBQWeDA&amp;usqp=CA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pload.wikimedia.org/wikipedia/commons/0/02/Amazonriverbasin_basemap.png" TargetMode="External"/><Relationship Id="rId5" Type="http://schemas.openxmlformats.org/officeDocument/2006/relationships/hyperlink" Target="https://instory.cz/content/images/5a/91/5a91807421e1c-254.jpg" TargetMode="External"/><Relationship Id="rId4" Type="http://schemas.openxmlformats.org/officeDocument/2006/relationships/hyperlink" Target="https://www.npsumava.cz/vylet/boubinsky-pral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82" y="0"/>
            <a:ext cx="10305736" cy="685799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Pralesy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solidFill>
                  <a:schemeClr val="bg1"/>
                </a:solidFill>
              </a:rPr>
              <a:t>Mrzimor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580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 3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hlinkClick r:id="rId2"/>
              </a:rPr>
              <a:t>https://lh3.googleusercontent.com/proxy/09UAmEDKDO49qupccjhfhLJSJ5u9dysEkS2prJVKBYKINPv3yWF1LvJQAczRkplLKb6Jojg3qoj84JPWJJZypKkRWMsU52HPM-gID7C61heeYem-9YGm7gdRgSRlauP9Kl8tPrk3vyo</a:t>
            </a:r>
            <a:endParaRPr lang="cs-CZ" smtClean="0"/>
          </a:p>
          <a:p>
            <a:r>
              <a:rPr lang="cs-CZ" smtClean="0">
                <a:hlinkClick r:id="rId3"/>
              </a:rPr>
              <a:t>https://g.denik.cz/104/d0/profimedia-0225016607_ng-detail-photo-p.jpg</a:t>
            </a:r>
            <a:endParaRPr lang="cs-CZ" smtClean="0"/>
          </a:p>
          <a:p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42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prales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Prales je les, který nikdo nesázel ani neupravoval, je prostě divoký</a:t>
            </a:r>
          </a:p>
          <a:p>
            <a:r>
              <a:rPr lang="cs-CZ" dirty="0" smtClean="0"/>
              <a:t>Je několik pralesů, největší je Amazonský, který se nachází v jižní </a:t>
            </a:r>
            <a:r>
              <a:rPr lang="cs-CZ" dirty="0"/>
              <a:t>A</a:t>
            </a:r>
            <a:r>
              <a:rPr lang="cs-CZ" dirty="0" smtClean="0"/>
              <a:t>merice</a:t>
            </a:r>
          </a:p>
          <a:p>
            <a:r>
              <a:rPr lang="cs-CZ" dirty="0" smtClean="0"/>
              <a:t>V pralesech žijí většinou – hadi, papoušci, aligátoři atd.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65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Amazonský prales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7225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Přezdívá </a:t>
            </a:r>
            <a:r>
              <a:rPr lang="cs-CZ" dirty="0" err="1"/>
              <a:t>S</a:t>
            </a:r>
            <a:r>
              <a:rPr lang="cs-CZ" dirty="0" err="1" smtClean="0"/>
              <a:t>alvas</a:t>
            </a:r>
            <a:r>
              <a:rPr lang="cs-CZ" dirty="0" smtClean="0"/>
              <a:t>, říká se mu plíce planety a je označován za největší zdroj kyslíku</a:t>
            </a:r>
          </a:p>
          <a:p>
            <a:r>
              <a:rPr lang="cs-CZ" dirty="0" smtClean="0"/>
              <a:t>Nachází se na kontinentu Jižní </a:t>
            </a:r>
            <a:r>
              <a:rPr lang="cs-CZ" dirty="0"/>
              <a:t>A</a:t>
            </a:r>
            <a:r>
              <a:rPr lang="cs-CZ" dirty="0" smtClean="0"/>
              <a:t>merika (Amazonská nížina)</a:t>
            </a:r>
          </a:p>
          <a:p>
            <a:r>
              <a:rPr lang="cs-CZ" dirty="0" smtClean="0"/>
              <a:t>Podle vědců a přírodopisů je v amazonském pralese ještě 90 % neprozkoumaných a nepojmenovaných rostlin a živočichů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86" y="4258525"/>
            <a:ext cx="4036219" cy="205014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657" y="3632200"/>
            <a:ext cx="3037114" cy="303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69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Boubínský prales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773229" cy="1585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Tento </a:t>
            </a:r>
            <a:r>
              <a:rPr lang="cs-CZ" smtClean="0"/>
              <a:t>prales se nachází </a:t>
            </a:r>
            <a:r>
              <a:rPr lang="cs-CZ" dirty="0" smtClean="0"/>
              <a:t>v České republice konkrétně v národním parku Šumava. </a:t>
            </a:r>
          </a:p>
          <a:p>
            <a:r>
              <a:rPr lang="cs-CZ" dirty="0" smtClean="0"/>
              <a:t>Boubínský prales je starší než samotný lidský rod. </a:t>
            </a:r>
          </a:p>
          <a:p>
            <a:r>
              <a:rPr lang="cs-CZ" dirty="0" smtClean="0"/>
              <a:t>Prales Boubín je největší nedotčenou plochou ve střední Evropě.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058" y="3619873"/>
            <a:ext cx="3579072" cy="269466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470" y="3619873"/>
            <a:ext cx="4145643" cy="2694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312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Bělověžský</a:t>
            </a:r>
            <a:r>
              <a:rPr lang="cs-CZ" dirty="0" smtClean="0"/>
              <a:t> prales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1825625"/>
            <a:ext cx="5852886" cy="4691289"/>
          </a:xfrm>
        </p:spPr>
        <p:txBody>
          <a:bodyPr/>
          <a:lstStyle/>
          <a:p>
            <a:r>
              <a:rPr lang="cs-CZ" dirty="0" smtClean="0"/>
              <a:t>Největší prales v Evropě </a:t>
            </a:r>
          </a:p>
          <a:p>
            <a:r>
              <a:rPr lang="cs-CZ" dirty="0" smtClean="0"/>
              <a:t>Nachází se na hranicích mezi Polskem a Běloruskem</a:t>
            </a:r>
            <a:endParaRPr lang="cs-CZ" dirty="0"/>
          </a:p>
          <a:p>
            <a:r>
              <a:rPr lang="cs-CZ" dirty="0" smtClean="0"/>
              <a:t>Největší ikonou tohoto pralesa zubr (bizon evropský)</a:t>
            </a:r>
            <a:endParaRPr lang="cs-CZ" dirty="0"/>
          </a:p>
          <a:p>
            <a:r>
              <a:rPr lang="cs-CZ" dirty="0" smtClean="0"/>
              <a:t>V roce 1939 obsadila </a:t>
            </a:r>
            <a:r>
              <a:rPr lang="cs-CZ" dirty="0" err="1" smtClean="0"/>
              <a:t>Bělověžský</a:t>
            </a:r>
            <a:r>
              <a:rPr lang="cs-CZ" dirty="0" smtClean="0"/>
              <a:t> prales rudá armáda s Německou dohodou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076" y="94508"/>
            <a:ext cx="3097893" cy="173482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075" y="1951785"/>
            <a:ext cx="3097893" cy="205403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70" y="4153982"/>
            <a:ext cx="4643438" cy="260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025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Žofínský prales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81614" y="1951945"/>
            <a:ext cx="5228771" cy="4405312"/>
          </a:xfrm>
        </p:spPr>
        <p:txBody>
          <a:bodyPr/>
          <a:lstStyle/>
          <a:p>
            <a:r>
              <a:rPr lang="cs-CZ" dirty="0" smtClean="0"/>
              <a:t>Nachází se v okrese Český Krumlov </a:t>
            </a:r>
          </a:p>
          <a:p>
            <a:r>
              <a:rPr lang="cs-CZ" dirty="0" smtClean="0"/>
              <a:t>Je to nejstarší rezervace u nás i ve střední Evropě</a:t>
            </a:r>
          </a:p>
          <a:p>
            <a:r>
              <a:rPr lang="cs-CZ" dirty="0" smtClean="0"/>
              <a:t>Žofínský prales není přístupný veřejnosti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163" y="203200"/>
            <a:ext cx="3578679" cy="23728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16" y="4198384"/>
            <a:ext cx="3230998" cy="242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63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ničíme pralesy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328886" cy="3341461"/>
          </a:xfrm>
        </p:spPr>
        <p:txBody>
          <a:bodyPr/>
          <a:lstStyle/>
          <a:p>
            <a:r>
              <a:rPr lang="cs-CZ" dirty="0" smtClean="0"/>
              <a:t>Těžba dřeva  </a:t>
            </a:r>
          </a:p>
          <a:p>
            <a:r>
              <a:rPr lang="cs-CZ" dirty="0" smtClean="0"/>
              <a:t>Odhazování odpadků </a:t>
            </a:r>
          </a:p>
          <a:p>
            <a:r>
              <a:rPr lang="cs-CZ" dirty="0" smtClean="0"/>
              <a:t>Stavby nových komunikací </a:t>
            </a:r>
            <a:endParaRPr lang="cs-CZ" dirty="0"/>
          </a:p>
          <a:p>
            <a:r>
              <a:rPr lang="cs-CZ" dirty="0" smtClean="0"/>
              <a:t>Kácení </a:t>
            </a:r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257" y="840921"/>
            <a:ext cx="4687678" cy="263966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371" y="3956380"/>
            <a:ext cx="48768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85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hlinkClick r:id="rId2"/>
              </a:rPr>
              <a:t>https</a:t>
            </a:r>
            <a:r>
              <a:rPr lang="cs-CZ" smtClean="0">
                <a:hlinkClick r:id="rId2"/>
              </a:rPr>
              <a:t>://encrypted-tbn0.gstatic.com/images?q=tbn:ANd9GcSU2oGxRg9-Mf4nUHrvDYOF9hlmxc2_ttezVw&amp;usqp=CAU</a:t>
            </a:r>
            <a:endParaRPr lang="cs-CZ" smtClean="0"/>
          </a:p>
          <a:p>
            <a:r>
              <a:rPr lang="cs-CZ" smtClean="0">
                <a:hlinkClick r:id="rId3"/>
              </a:rPr>
              <a:t>https://i.pinimg.com/originals/64/84/97/648497b9515007cf69b888280fdf398d.gif</a:t>
            </a:r>
            <a:endParaRPr lang="cs-CZ" smtClean="0"/>
          </a:p>
          <a:p>
            <a:r>
              <a:rPr lang="cs-CZ" smtClean="0">
                <a:hlinkClick r:id="rId4"/>
              </a:rPr>
              <a:t>http://www.cestyposvete.cz/images/cesko/boubin/boubin1.JPG</a:t>
            </a:r>
            <a:endParaRPr lang="cs-CZ" smtClean="0"/>
          </a:p>
          <a:p>
            <a:r>
              <a:rPr lang="cs-CZ" smtClean="0">
                <a:hlinkClick r:id="rId5"/>
              </a:rPr>
              <a:t>https://www.kudyznudy.cz/files/0a/0af0630c-284d-4644-853e-2773b77276fb.jpg?v=20200826181907</a:t>
            </a:r>
            <a:endParaRPr lang="cs-CZ" smtClean="0"/>
          </a:p>
          <a:p>
            <a:r>
              <a:rPr lang="cs-CZ" smtClean="0">
                <a:hlinkClick r:id="rId6"/>
              </a:rPr>
              <a:t>https://itras.cz/fotogalerie/zofinsky-prales/velke/zofinsky-prales-025.jpg</a:t>
            </a:r>
            <a:endParaRPr lang="cs-CZ" smtClean="0"/>
          </a:p>
          <a:p>
            <a:r>
              <a:rPr lang="cs-CZ" smtClean="0"/>
              <a:t>https://g.denik.cz/63/a7/p201005210225501eee_denik-630-16x9.jpg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1446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 2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5461"/>
          </a:xfrm>
        </p:spPr>
        <p:txBody>
          <a:bodyPr/>
          <a:lstStyle/>
          <a:p>
            <a:r>
              <a:rPr lang="cs-CZ" smtClean="0">
                <a:hlinkClick r:id="rId2"/>
              </a:rPr>
              <a:t>https://encrypted-tbn0.gstatic.com/images?q=tbn:ANd9GcSa90zmO1qrRthwbe9ER71YezLfTrzTBQWeDA&amp;usqp=CAU</a:t>
            </a:r>
            <a:endParaRPr lang="cs-CZ" smtClean="0"/>
          </a:p>
          <a:p>
            <a:r>
              <a:rPr lang="cs-CZ" smtClean="0">
                <a:hlinkClick r:id="rId3" tooltip="https://www.kudyznudy.cz/aktivity/narodni-prirodni-rezervace-zofinsky-prales"/>
              </a:rPr>
              <a:t>https://www.kudyznudy.cz/aktivity/narodni-prirodni-rezervace-zofinsky-prales</a:t>
            </a:r>
            <a:endParaRPr lang="cs-CZ" smtClean="0"/>
          </a:p>
          <a:p>
            <a:r>
              <a:rPr lang="cs-CZ" smtClean="0">
                <a:hlinkClick r:id="rId4" tooltip="https://www.npsumava.cz/vylet/boubinsky-prales/"/>
              </a:rPr>
              <a:t>https://www.npsumava.cz/vylet/boubinsky-prales/</a:t>
            </a:r>
            <a:endParaRPr lang="cs-CZ" smtClean="0"/>
          </a:p>
          <a:p>
            <a:r>
              <a:rPr lang="cs-CZ" smtClean="0">
                <a:hlinkClick r:id="rId5"/>
              </a:rPr>
              <a:t>https://instory.cz/content/images/5a/91/5a91807421e1c-254.jpg</a:t>
            </a:r>
            <a:endParaRPr lang="cs-CZ" smtClean="0"/>
          </a:p>
          <a:p>
            <a:r>
              <a:rPr lang="cs-CZ" smtClean="0">
                <a:hlinkClick r:id="rId6"/>
              </a:rPr>
              <a:t>https://upload.wikimedia.org/wikipedia/commons/0/02/Amazonriverbasin_basemap.png</a:t>
            </a:r>
            <a:endParaRPr lang="cs-CZ" smtClean="0"/>
          </a:p>
          <a:p>
            <a:r>
              <a:rPr lang="cs-CZ" smtClean="0"/>
              <a:t>https://1gr.cz/fotky/idnes/18/113/r7/JB77ad6b_ap.jpg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846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102B9CE0362B749804AB56192084098" ma:contentTypeVersion="29" ma:contentTypeDescription="Vytvoří nový dokument" ma:contentTypeScope="" ma:versionID="52ba36285ac62ad0f4c9eb92690bc647">
  <xsd:schema xmlns:xsd="http://www.w3.org/2001/XMLSchema" xmlns:xs="http://www.w3.org/2001/XMLSchema" xmlns:p="http://schemas.microsoft.com/office/2006/metadata/properties" xmlns:ns2="19794cd8-8852-4279-a393-aa8e4c9a29c0" targetNamespace="http://schemas.microsoft.com/office/2006/metadata/properties" ma:root="true" ma:fieldsID="0c0d180467fc0064bb16674626888632" ns2:_="">
    <xsd:import namespace="19794cd8-8852-4279-a393-aa8e4c9a29c0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794cd8-8852-4279-a393-aa8e4c9a29c0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4" nillable="true" ma:displayName="Location" ma:internalName="MediaServiceLocation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eams_Channel_Section_Location" ma:index="36" nillable="true" ma:displayName="Teams Channel Section Location" ma:internalName="Teams_Channel_Section_Loca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19794cd8-8852-4279-a393-aa8e4c9a29c0" xsi:nil="true"/>
    <Self_Registration_Enabled xmlns="19794cd8-8852-4279-a393-aa8e4c9a29c0" xsi:nil="true"/>
    <Distribution_Groups xmlns="19794cd8-8852-4279-a393-aa8e4c9a29c0" xsi:nil="true"/>
    <AppVersion xmlns="19794cd8-8852-4279-a393-aa8e4c9a29c0" xsi:nil="true"/>
    <Invited_Teachers xmlns="19794cd8-8852-4279-a393-aa8e4c9a29c0" xsi:nil="true"/>
    <IsNotebookLocked xmlns="19794cd8-8852-4279-a393-aa8e4c9a29c0" xsi:nil="true"/>
    <Students xmlns="19794cd8-8852-4279-a393-aa8e4c9a29c0">
      <UserInfo>
        <DisplayName/>
        <AccountId xsi:nil="true"/>
        <AccountType/>
      </UserInfo>
    </Students>
    <TeamsChannelId xmlns="19794cd8-8852-4279-a393-aa8e4c9a29c0" xsi:nil="true"/>
    <NotebookType xmlns="19794cd8-8852-4279-a393-aa8e4c9a29c0" xsi:nil="true"/>
    <Teachers xmlns="19794cd8-8852-4279-a393-aa8e4c9a29c0">
      <UserInfo>
        <DisplayName/>
        <AccountId xsi:nil="true"/>
        <AccountType/>
      </UserInfo>
    </Teachers>
    <Student_Groups xmlns="19794cd8-8852-4279-a393-aa8e4c9a29c0">
      <UserInfo>
        <DisplayName/>
        <AccountId xsi:nil="true"/>
        <AccountType/>
      </UserInfo>
    </Student_Groups>
    <DefaultSectionNames xmlns="19794cd8-8852-4279-a393-aa8e4c9a29c0" xsi:nil="true"/>
    <Is_Collaboration_Space_Locked xmlns="19794cd8-8852-4279-a393-aa8e4c9a29c0" xsi:nil="true"/>
    <Has_Teacher_Only_SectionGroup xmlns="19794cd8-8852-4279-a393-aa8e4c9a29c0" xsi:nil="true"/>
    <Owner xmlns="19794cd8-8852-4279-a393-aa8e4c9a29c0">
      <UserInfo>
        <DisplayName/>
        <AccountId xsi:nil="true"/>
        <AccountType/>
      </UserInfo>
    </Owner>
    <LMS_Mappings xmlns="19794cd8-8852-4279-a393-aa8e4c9a29c0" xsi:nil="true"/>
    <Templates xmlns="19794cd8-8852-4279-a393-aa8e4c9a29c0" xsi:nil="true"/>
    <FolderType xmlns="19794cd8-8852-4279-a393-aa8e4c9a29c0" xsi:nil="true"/>
    <CultureName xmlns="19794cd8-8852-4279-a393-aa8e4c9a29c0" xsi:nil="true"/>
    <Invited_Students xmlns="19794cd8-8852-4279-a393-aa8e4c9a29c0" xsi:nil="true"/>
    <Teams_Channel_Section_Location xmlns="19794cd8-8852-4279-a393-aa8e4c9a29c0" xsi:nil="true"/>
  </documentManagement>
</p:properties>
</file>

<file path=customXml/itemProps1.xml><?xml version="1.0" encoding="utf-8"?>
<ds:datastoreItem xmlns:ds="http://schemas.openxmlformats.org/officeDocument/2006/customXml" ds:itemID="{BF00FFFA-46FD-4EBE-A7FA-F6A09D51987E}"/>
</file>

<file path=customXml/itemProps2.xml><?xml version="1.0" encoding="utf-8"?>
<ds:datastoreItem xmlns:ds="http://schemas.openxmlformats.org/officeDocument/2006/customXml" ds:itemID="{731F2902-15FC-4377-8346-4A946754B133}"/>
</file>

<file path=customXml/itemProps3.xml><?xml version="1.0" encoding="utf-8"?>
<ds:datastoreItem xmlns:ds="http://schemas.openxmlformats.org/officeDocument/2006/customXml" ds:itemID="{058476C8-E97C-4369-AF2C-5A53CA217B38}"/>
</file>

<file path=docProps/app.xml><?xml version="1.0" encoding="utf-8"?>
<Properties xmlns="http://schemas.openxmlformats.org/officeDocument/2006/extended-properties" xmlns:vt="http://schemas.openxmlformats.org/officeDocument/2006/docPropsVTypes">
  <TotalTime>4848</TotalTime>
  <Words>241</Words>
  <Application>Microsoft Office PowerPoint</Application>
  <PresentationFormat>Širokoúhlá obrazovka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Pralesy </vt:lpstr>
      <vt:lpstr>Co je to prales ?</vt:lpstr>
      <vt:lpstr>Amazonský prales </vt:lpstr>
      <vt:lpstr>Boubínský prales </vt:lpstr>
      <vt:lpstr>Bělověžský prales </vt:lpstr>
      <vt:lpstr>Žofínský prales </vt:lpstr>
      <vt:lpstr>Jak ničíme pralesy ?</vt:lpstr>
      <vt:lpstr>Zdroje </vt:lpstr>
      <vt:lpstr>Zdroje 2</vt:lpstr>
      <vt:lpstr>Zdroje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Pralesy</dc:title>
  <dc:creator>Nela Janů</dc:creator>
  <cp:lastModifiedBy>Nela Janů</cp:lastModifiedBy>
  <cp:revision>14</cp:revision>
  <dcterms:created xsi:type="dcterms:W3CDTF">2021-03-30T09:32:30Z</dcterms:created>
  <dcterms:modified xsi:type="dcterms:W3CDTF">2021-04-02T18:21:06Z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0x0101009102B9CE0362B749804AB56192084098</vt:lpwstr>
  </property>
</Properties>
</file>