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66" r:id="rId5"/>
    <p:sldId id="267" r:id="rId6"/>
    <p:sldId id="268" r:id="rId7"/>
    <p:sldId id="264" r:id="rId8"/>
    <p:sldId id="261" r:id="rId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44" d="100"/>
          <a:sy n="44" d="100"/>
        </p:scale>
        <p:origin x="18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C92A1A-0CA8-4F43-87B3-788A92C0E1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F8C1CEE-E72A-4480-97CE-A30188D02F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81C8D24-C028-4264-9B67-19B266024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B5A3C-ADDE-47A9-9B7B-78CFE6B69CA2}" type="datetimeFigureOut">
              <a:rPr lang="cs-CZ" smtClean="0"/>
              <a:t>11.08.2022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2D668AF-0AD7-4C33-8139-2D52160D3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812BBB4-3885-47F6-8A74-4D17417BA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89A01-BE0B-4B5C-89FC-A77A16A78C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4918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2F6A66-6D07-4276-8605-342E42900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3883A25-C180-4C63-9B8C-01D0ACBBAF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01CADAD-D40B-4AB5-AA08-DBA66A614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B5A3C-ADDE-47A9-9B7B-78CFE6B69CA2}" type="datetimeFigureOut">
              <a:rPr lang="cs-CZ" smtClean="0"/>
              <a:t>11.08.2022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80D34D2-F662-4BD9-AA5A-DF75CAD3C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4C9A000-0345-4F57-BF13-B3262852A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89A01-BE0B-4B5C-89FC-A77A16A78C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4909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F9CE0F0-0E21-4762-ADFB-DEE3CC036E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551468B-BDFF-46F1-9880-6B9208DE90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7ABAA19-F763-45AD-8DB3-188C9B07A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B5A3C-ADDE-47A9-9B7B-78CFE6B69CA2}" type="datetimeFigureOut">
              <a:rPr lang="cs-CZ" smtClean="0"/>
              <a:t>11.08.2022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DC45799-D1CA-4BCB-ADE9-7B7CA3F4F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2236A19-9F5D-436F-A1DD-A247F1821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89A01-BE0B-4B5C-89FC-A77A16A78C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7663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05B838-1108-4BB4-9B35-E4AC833AB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900C07B-01C7-41AA-9F9E-31E44E81A6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6696F9F-AE8A-4784-9460-51DF2ACB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B5A3C-ADDE-47A9-9B7B-78CFE6B69CA2}" type="datetimeFigureOut">
              <a:rPr lang="cs-CZ" smtClean="0"/>
              <a:t>11.08.2022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6C79414-A75E-44A0-9999-609E56DFC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72152F9-F598-44F7-B744-98457B193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89A01-BE0B-4B5C-89FC-A77A16A78C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7454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A81473-9ACD-4F2C-BCC6-CE5BC37E3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773151E8-5771-47F3-9C64-8CD687126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DD7EA4E-2207-45F5-9DB7-3A5D02B22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B5A3C-ADDE-47A9-9B7B-78CFE6B69CA2}" type="datetimeFigureOut">
              <a:rPr lang="cs-CZ" smtClean="0"/>
              <a:t>11.08.2022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B373FA6-3B98-4C40-B4B8-1F5AC07DB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3F942E8-294D-4824-A02D-6D6B24A1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89A01-BE0B-4B5C-89FC-A77A16A78C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4618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5F150C-E9AF-4A14-A1A3-AE8495835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DD2D15D-E07E-4FF8-B9D8-1E496F3C64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724C8D5-5F1E-42EB-9AE9-16F9C5F3F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5B0FFF1-CA28-4FB2-BDEA-0310B9708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B5A3C-ADDE-47A9-9B7B-78CFE6B69CA2}" type="datetimeFigureOut">
              <a:rPr lang="cs-CZ" smtClean="0"/>
              <a:t>11.08.2022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6CCE8E8-FC2C-4AF3-8DF3-39936EAD5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4597415-8D42-4488-A26C-F04386357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89A01-BE0B-4B5C-89FC-A77A16A78C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4578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A668BD-95C2-4B6A-A30E-E174BC097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7796407-D219-4785-8E8B-FFB55ABA06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40BBCC9-F762-4688-B8CF-4E2337EDC8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DC242DD4-5D66-4338-B66A-0BC67B8385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3517FF42-DE72-4B7A-A269-C761BA2130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60DF6C9-4800-47C4-8017-F9A97938F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B5A3C-ADDE-47A9-9B7B-78CFE6B69CA2}" type="datetimeFigureOut">
              <a:rPr lang="cs-CZ" smtClean="0"/>
              <a:t>11.08.2022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CE5082F-14D0-439E-8308-93F4DE73E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017970F-48F9-4C02-BA63-81AAE077D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89A01-BE0B-4B5C-89FC-A77A16A78C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5465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662881-AB75-4D66-A348-20BBDBC7B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B27D517-182F-4974-8C51-EA10C7C3F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B5A3C-ADDE-47A9-9B7B-78CFE6B69CA2}" type="datetimeFigureOut">
              <a:rPr lang="cs-CZ" smtClean="0"/>
              <a:t>11.08.2022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2A9999A-E560-4045-BCC6-EF08F1B4D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C4263B2-1F2E-4166-850E-2DB611E43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89A01-BE0B-4B5C-89FC-A77A16A78C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2437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6A57453-4D6B-4A2D-8DFF-330185AEE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B5A3C-ADDE-47A9-9B7B-78CFE6B69CA2}" type="datetimeFigureOut">
              <a:rPr lang="cs-CZ" smtClean="0"/>
              <a:t>11.08.2022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DED7160-6A68-4013-A45B-99253D2C6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193AEA5-5F10-4058-8F2C-AF5183BF6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89A01-BE0B-4B5C-89FC-A77A16A78C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148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DCF6B0-81B6-4C8D-8FC9-170F13AEF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C4B8700-DA2B-40EB-97BB-538B001AA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2EF33C12-DD94-4CF4-8D0F-190C44D69C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AFBF0BB-A471-438F-822C-20409F272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B5A3C-ADDE-47A9-9B7B-78CFE6B69CA2}" type="datetimeFigureOut">
              <a:rPr lang="cs-CZ" smtClean="0"/>
              <a:t>11.08.2022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2F2CB28-9FB7-4216-A346-A0EBF9F26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D6B5CCA-5FAF-413D-A3C2-9B784AE1E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89A01-BE0B-4B5C-89FC-A77A16A78C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5096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F09310-DF53-4230-B821-900A61DFA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0BBDBF5-8452-4925-A7DE-AE14AAEDF3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6D2E3F00-1B10-4DA9-A479-F343DCD05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9943D42-CA03-4E2B-BE54-D866C91FB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B5A3C-ADDE-47A9-9B7B-78CFE6B69CA2}" type="datetimeFigureOut">
              <a:rPr lang="cs-CZ" smtClean="0"/>
              <a:t>11.08.2022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EF8738C-6982-41D0-884D-506C7045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3F2D655-4DA9-437E-93E1-8753D78C2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89A01-BE0B-4B5C-89FC-A77A16A78C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3135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380D564-B24B-4A08-BDDB-720AA1915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959100C-0A7F-489E-8669-809F5CF5B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7E41759-4737-41C6-91CB-937ACBC5B1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B5A3C-ADDE-47A9-9B7B-78CFE6B69CA2}" type="datetimeFigureOut">
              <a:rPr lang="cs-CZ" smtClean="0"/>
              <a:t>11.08.2022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CCABF63-EB18-4A94-8C55-E89DF5F193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B03B0AF-6152-4638-BF6F-FABDDB6139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89A01-BE0B-4B5C-89FC-A77A16A78C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5603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966419-5027-45F0-8198-3159426688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Prezentace ze stáže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6BE9DAA-BBF1-4180-9632-45F368E2D7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Chorvatsko, Split</a:t>
            </a:r>
          </a:p>
          <a:p>
            <a:r>
              <a:rPr lang="cs-CZ" dirty="0"/>
              <a:t>5. – 8. 6. 2022</a:t>
            </a:r>
          </a:p>
          <a:p>
            <a:r>
              <a:rPr lang="cs-CZ" dirty="0"/>
              <a:t>Mgr. Zuzana Moravcová</a:t>
            </a:r>
          </a:p>
          <a:p>
            <a:endParaRPr lang="cs-CZ" dirty="0"/>
          </a:p>
        </p:txBody>
      </p:sp>
      <p:pic>
        <p:nvPicPr>
          <p:cNvPr id="1026" name="Picture 2" descr="Publicita - penizeproprahu">
            <a:extLst>
              <a:ext uri="{FF2B5EF4-FFF2-40B4-BE49-F238E27FC236}">
                <a16:creationId xmlns:a16="http://schemas.microsoft.com/office/drawing/2014/main" id="{4CC81F7D-98D4-45AD-874E-B8325AF17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186" y="420760"/>
            <a:ext cx="4959628" cy="79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029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9961E5-90FD-425A-8FE8-8EF483CE9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dirty="0"/>
              <a:t>Základní charakteristika chorvatského školního systému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32E7C4C-A21A-4813-8F3F-D0E52E1AC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65675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cs-CZ" sz="3200" dirty="0"/>
              <a:t>České a chorvatské školství je na podobné úrovni: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3200" dirty="0"/>
              <a:t>- výuka začíná v 8:00, vyučovací hodina má 45 min, přestávky: 5 min, hlavní přestávka: 30 min (trávení venku)</a:t>
            </a:r>
          </a:p>
          <a:p>
            <a:pPr>
              <a:lnSpc>
                <a:spcPct val="120000"/>
              </a:lnSpc>
            </a:pPr>
            <a:r>
              <a:rPr lang="cs-CZ" sz="3200" dirty="0"/>
              <a:t>Výrazný rozdíl oproti českému školství je </a:t>
            </a:r>
            <a:r>
              <a:rPr lang="cs-CZ" sz="3200" b="1" dirty="0"/>
              <a:t>dvou a třísměnný provoz škol </a:t>
            </a:r>
            <a:r>
              <a:rPr lang="cs-CZ" sz="3200" dirty="0"/>
              <a:t>z důvodu velkého množství dětí a </a:t>
            </a:r>
            <a:r>
              <a:rPr lang="cs-CZ" sz="3200" b="1" dirty="0"/>
              <a:t>výuka náboženství</a:t>
            </a:r>
            <a:r>
              <a:rPr lang="cs-CZ" sz="3200" dirty="0"/>
              <a:t>, kterou navštěvuje 90% žáků.</a:t>
            </a:r>
          </a:p>
          <a:p>
            <a:pPr>
              <a:lnSpc>
                <a:spcPct val="120000"/>
              </a:lnSpc>
            </a:pPr>
            <a:r>
              <a:rPr lang="cs-CZ" sz="3200" dirty="0"/>
              <a:t>Anglický jazyk vyučován od 1. třídy a ve 4. třídě přibývá druhý cizí jazyk (němčina, italština).</a:t>
            </a:r>
          </a:p>
          <a:p>
            <a:pPr>
              <a:lnSpc>
                <a:spcPct val="120000"/>
              </a:lnSpc>
            </a:pPr>
            <a:r>
              <a:rPr lang="cs-CZ" sz="3200" dirty="0"/>
              <a:t>Od 5. třídy je povinný předmět výpočetní technika. </a:t>
            </a:r>
          </a:p>
          <a:p>
            <a:pPr>
              <a:lnSpc>
                <a:spcPct val="120000"/>
              </a:lnSpc>
            </a:pPr>
            <a:r>
              <a:rPr lang="cs-CZ" sz="3200" dirty="0"/>
              <a:t>Povinná školní docházka je 8 let.</a:t>
            </a:r>
          </a:p>
          <a:p>
            <a:pPr>
              <a:lnSpc>
                <a:spcPct val="120000"/>
              </a:lnSpc>
            </a:pPr>
            <a:r>
              <a:rPr lang="cs-CZ" sz="3200" dirty="0"/>
              <a:t>Hodnocení: známky (5 nejlepší, 1 nejhorší)</a:t>
            </a:r>
          </a:p>
          <a:p>
            <a:pPr>
              <a:lnSpc>
                <a:spcPct val="120000"/>
              </a:lnSpc>
            </a:pPr>
            <a:r>
              <a:rPr lang="cs-CZ" sz="3200" dirty="0"/>
              <a:t>Na každé škole k dispozici: speciální pedagog, sociální pedagog, psycholog, logoped, rehabilitační pracovník, knihovnice</a:t>
            </a:r>
          </a:p>
          <a:p>
            <a:pPr>
              <a:lnSpc>
                <a:spcPct val="120000"/>
              </a:lnSpc>
            </a:pPr>
            <a:endParaRPr lang="cs-CZ" sz="3000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55145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0D9F28-8AC4-233A-829D-A2568327B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Žáci s OMJ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261FAB7-9D1E-83B2-6D7E-B35ADCCD55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200" dirty="0"/>
              <a:t>Začleňování žáků s OMJ probíhá v kmenových třídách s ostatními dětmi – speciální třídy pro tyto žáky nejsou vyhrazeny.</a:t>
            </a:r>
          </a:p>
          <a:p>
            <a:r>
              <a:rPr lang="cs-CZ" sz="2200" dirty="0"/>
              <a:t>Žáci s OMJ mají nárok na 70 hodin/školní rok intenzivní výuky chorvatštiny přímo ve škole </a:t>
            </a:r>
            <a:r>
              <a:rPr lang="cs-CZ" sz="2200" dirty="0">
                <a:sym typeface="Wingdings" panose="05000000000000000000" pitchFamily="2" charset="2"/>
              </a:rPr>
              <a:t> p</a:t>
            </a:r>
            <a:r>
              <a:rPr lang="cs-CZ" sz="2200" dirty="0"/>
              <a:t>okud je to nedostačující, mohou celý cyklus znovu opakovat (pouze 2x).</a:t>
            </a:r>
          </a:p>
          <a:p>
            <a:r>
              <a:rPr lang="cs-CZ" sz="2200" dirty="0"/>
              <a:t>Pro děti s OMJ nemají žádného specializovaného pedagoga, který by se jim věnoval. Vše je na pedagogovi samotném, který má pro děti s OMJ připravené zvláštní materiály. Děti jsou tak plně začleněny do výuky.</a:t>
            </a:r>
          </a:p>
          <a:p>
            <a:r>
              <a:rPr lang="cs-CZ" sz="2200" dirty="0"/>
              <a:t>V chorvatském školství je propracovaný systém podpory pro práci s žáky s OMJ – jsou využívány klasické, aktivizující a komplexní metody + různé pomůcky (tablety, pexeso, obrázky).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38926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1FBFDB-66AF-906A-1985-0FA547AF1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Mertojak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A46A53-B9A6-C500-AE3F-B37552731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10515600" cy="52070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cs-CZ" sz="2400" dirty="0"/>
              <a:t>Státní škola v neturistické části města, adresa: </a:t>
            </a:r>
            <a:r>
              <a:rPr lang="cs-CZ" sz="2400" dirty="0" err="1"/>
              <a:t>Doverska</a:t>
            </a:r>
            <a:r>
              <a:rPr lang="cs-CZ" sz="2400" dirty="0"/>
              <a:t> Ul. 44, Split </a:t>
            </a:r>
          </a:p>
          <a:p>
            <a:pPr>
              <a:lnSpc>
                <a:spcPct val="120000"/>
              </a:lnSpc>
            </a:pPr>
            <a:r>
              <a:rPr lang="cs-CZ" sz="2400" dirty="0"/>
              <a:t>Výuka probíhá ve 2 směnách (dříve i 3 směny).</a:t>
            </a:r>
          </a:p>
          <a:p>
            <a:pPr>
              <a:lnSpc>
                <a:spcPct val="120000"/>
              </a:lnSpc>
            </a:pPr>
            <a:r>
              <a:rPr lang="cs-CZ" sz="2400" dirty="0"/>
              <a:t>30 tříd – 600 žáků;  ve třídách je 18-27 žáků</a:t>
            </a:r>
          </a:p>
          <a:p>
            <a:pPr>
              <a:lnSpc>
                <a:spcPct val="120000"/>
              </a:lnSpc>
            </a:pPr>
            <a:r>
              <a:rPr lang="cs-CZ" sz="2400" dirty="0"/>
              <a:t>Přestávky: trávení venku v prostorech před školou, v knihovně či v otevřené tělocvičně ve vestibulu školy</a:t>
            </a:r>
          </a:p>
          <a:p>
            <a:pPr>
              <a:lnSpc>
                <a:spcPct val="120000"/>
              </a:lnSpc>
            </a:pPr>
            <a:r>
              <a:rPr lang="cs-CZ" sz="2400" dirty="0"/>
              <a:t>Školní družina, kuchyně ani jídelna ve škole nejsou.</a:t>
            </a:r>
          </a:p>
          <a:p>
            <a:pPr>
              <a:lnSpc>
                <a:spcPct val="120000"/>
              </a:lnSpc>
            </a:pPr>
            <a:r>
              <a:rPr lang="cs-CZ" sz="2400" dirty="0"/>
              <a:t>Každý týden možnost konzultací U-Ž-R; povinná konzultace 1x za pololetí; 3x ročně třídní schůzky</a:t>
            </a:r>
          </a:p>
          <a:p>
            <a:pPr>
              <a:lnSpc>
                <a:spcPct val="120000"/>
              </a:lnSpc>
            </a:pPr>
            <a:r>
              <a:rPr lang="cs-CZ" sz="2400" dirty="0"/>
              <a:t>Pořádají velikonoční a vánoční jarmarky.</a:t>
            </a:r>
          </a:p>
        </p:txBody>
      </p:sp>
    </p:spTree>
    <p:extLst>
      <p:ext uri="{BB962C8B-B14F-4D97-AF65-F5344CB8AC3E}">
        <p14:creationId xmlns:p14="http://schemas.microsoft.com/office/powerpoint/2010/main" val="2946142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6FC44D-059C-F2F4-E5BB-B4A2148BD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Využití poznatků ze stáže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C5EDC72-19E8-9D61-EF22-A86C282A4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Častěji zapojovat žáky s OMJ do dění ve třídě a vyhodnocovat jejich každý pokrok a úspěch – dostatečně pozitivně motivovat</a:t>
            </a:r>
          </a:p>
          <a:p>
            <a:r>
              <a:rPr lang="cs-CZ" sz="2400" dirty="0"/>
              <a:t>Využívat a kombinovat výukové metody v praxi u žáků s OMJ dle situace</a:t>
            </a:r>
          </a:p>
          <a:p>
            <a:r>
              <a:rPr lang="cs-CZ" sz="2400" dirty="0"/>
              <a:t>Využívat dostatečné množství různých pomůcek pro zjednodušení a snadnější pochopení ČJ</a:t>
            </a:r>
          </a:p>
          <a:p>
            <a:r>
              <a:rPr lang="cs-CZ" sz="2400" dirty="0"/>
              <a:t>Více podporovat samostatnost u žáků s OMJ</a:t>
            </a:r>
          </a:p>
          <a:p>
            <a:r>
              <a:rPr lang="cs-CZ" sz="2400" dirty="0"/>
              <a:t>Skrz mezipředmětové vztahy (PRV, VV, HV, TV) využít snadnější osvojení si českého jazyka</a:t>
            </a:r>
          </a:p>
        </p:txBody>
      </p:sp>
    </p:spTree>
    <p:extLst>
      <p:ext uri="{BB962C8B-B14F-4D97-AF65-F5344CB8AC3E}">
        <p14:creationId xmlns:p14="http://schemas.microsoft.com/office/powerpoint/2010/main" val="2027428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3B819F-33C7-6E66-C83F-22703771A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Zhodnocení a přínos stáže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EA6EED-04FB-F068-D1C9-D720C3FD98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Seznámení s fungováním chorvatského školního systému a možnost porovnání s českým školstvím </a:t>
            </a:r>
          </a:p>
          <a:p>
            <a:r>
              <a:rPr lang="cs-CZ" dirty="0"/>
              <a:t>Seznámení se začleňováním žáků s OMJ do kolektivu a inspirace při práci s nimi – využívání různých forem a metod </a:t>
            </a:r>
          </a:p>
          <a:p>
            <a:r>
              <a:rPr lang="cs-CZ" dirty="0"/>
              <a:t>Důraz na rozvoj individuálního potenciálu žáků s OMJ - vedení k jejich větší samostatnosti</a:t>
            </a:r>
          </a:p>
        </p:txBody>
      </p:sp>
    </p:spTree>
    <p:extLst>
      <p:ext uri="{BB962C8B-B14F-4D97-AF65-F5344CB8AC3E}">
        <p14:creationId xmlns:p14="http://schemas.microsoft.com/office/powerpoint/2010/main" val="843713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exteriér, obloha, budova&#10;&#10;Popis byl vytvořen automaticky">
            <a:extLst>
              <a:ext uri="{FF2B5EF4-FFF2-40B4-BE49-F238E27FC236}">
                <a16:creationId xmlns:a16="http://schemas.microsoft.com/office/drawing/2014/main" id="{F7C9F4F5-D11D-E9A9-E31E-91A6203364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21"/>
          <a:stretch/>
        </p:blipFill>
        <p:spPr>
          <a:xfrm>
            <a:off x="319087" y="365126"/>
            <a:ext cx="5776913" cy="357788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F90A25A-E506-4D73-B878-517226B8A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51640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Fotografie školy</a:t>
            </a:r>
            <a:br>
              <a:rPr lang="cs-CZ" b="1" dirty="0"/>
            </a:br>
            <a:endParaRPr lang="cs-CZ" b="1" dirty="0"/>
          </a:p>
        </p:txBody>
      </p:sp>
      <p:pic>
        <p:nvPicPr>
          <p:cNvPr id="5" name="Obrázek 4" descr="Obsah obrázku text, interiér, vizitka&#10;&#10;Popis byl vytvořen automaticky">
            <a:extLst>
              <a:ext uri="{FF2B5EF4-FFF2-40B4-BE49-F238E27FC236}">
                <a16:creationId xmlns:a16="http://schemas.microsoft.com/office/drawing/2014/main" id="{9B04DB9D-34B3-0E62-E7AE-3CC8F55D94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t="34791" r="31667" b="25626"/>
          <a:stretch/>
        </p:blipFill>
        <p:spPr>
          <a:xfrm>
            <a:off x="6454122" y="1504813"/>
            <a:ext cx="2139736" cy="1569691"/>
          </a:xfrm>
          <a:prstGeom prst="rect">
            <a:avLst/>
          </a:prstGeom>
        </p:spPr>
      </p:pic>
      <p:pic>
        <p:nvPicPr>
          <p:cNvPr id="9" name="Obrázek 8" descr="Obsah obrázku patro, interiér, zeď, strop&#10;&#10;Popis byl vytvořen automaticky">
            <a:extLst>
              <a:ext uri="{FF2B5EF4-FFF2-40B4-BE49-F238E27FC236}">
                <a16:creationId xmlns:a16="http://schemas.microsoft.com/office/drawing/2014/main" id="{FC813632-FFD2-AEE8-AC6E-C0D24BE709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87" y="4157662"/>
            <a:ext cx="3352800" cy="2514600"/>
          </a:xfrm>
          <a:prstGeom prst="rect">
            <a:avLst/>
          </a:prstGeom>
        </p:spPr>
      </p:pic>
      <p:pic>
        <p:nvPicPr>
          <p:cNvPr id="11" name="Obrázek 10" descr="Obsah obrázku interiér, okno, oblast, několik&#10;&#10;Popis byl vytvořen automaticky">
            <a:extLst>
              <a:ext uri="{FF2B5EF4-FFF2-40B4-BE49-F238E27FC236}">
                <a16:creationId xmlns:a16="http://schemas.microsoft.com/office/drawing/2014/main" id="{231877B2-367E-0EF8-61E0-9F3E609066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157662"/>
            <a:ext cx="3352800" cy="2514600"/>
          </a:xfrm>
          <a:prstGeom prst="rect">
            <a:avLst/>
          </a:prstGeom>
        </p:spPr>
      </p:pic>
      <p:pic>
        <p:nvPicPr>
          <p:cNvPr id="13" name="Obrázek 12" descr="Obsah obrázku text, interiér, strop, restaurace&#10;&#10;Popis byl vytvořen automaticky">
            <a:extLst>
              <a:ext uri="{FF2B5EF4-FFF2-40B4-BE49-F238E27FC236}">
                <a16:creationId xmlns:a16="http://schemas.microsoft.com/office/drawing/2014/main" id="{F1674388-1756-8381-855C-3323E86771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678" y="4157662"/>
            <a:ext cx="3352800" cy="251460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0F339A38-6B17-A421-5F6C-D4A71FD7EC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68904" y="670247"/>
            <a:ext cx="3876084" cy="290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250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D102CD-D004-4D37-A399-13FF715D9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cs-CZ" dirty="0"/>
              <a:t>Děkuji za pozornost </a:t>
            </a:r>
          </a:p>
        </p:txBody>
      </p:sp>
      <p:pic>
        <p:nvPicPr>
          <p:cNvPr id="3" name="Picture 2" descr="Publicita - penizeproprahu">
            <a:extLst>
              <a:ext uri="{FF2B5EF4-FFF2-40B4-BE49-F238E27FC236}">
                <a16:creationId xmlns:a16="http://schemas.microsoft.com/office/drawing/2014/main" id="{A0D894F8-F25A-4F84-9E53-B6ED6E9DB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186" y="500375"/>
            <a:ext cx="4959628" cy="79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142148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6332</TotalTime>
  <Words>495</Words>
  <Application>Microsoft Office PowerPoint</Application>
  <PresentationFormat>Širokoúhlá obrazovka</PresentationFormat>
  <Paragraphs>39</Paragraphs>
  <Slides>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Motiv Office</vt:lpstr>
      <vt:lpstr>Prezentace ze stáže</vt:lpstr>
      <vt:lpstr>Základní charakteristika chorvatského školního systému</vt:lpstr>
      <vt:lpstr>Žáci s OMJ</vt:lpstr>
      <vt:lpstr>Mertojak</vt:lpstr>
      <vt:lpstr>Využití poznatků ze stáže</vt:lpstr>
      <vt:lpstr>Zhodnocení a přínos stáže</vt:lpstr>
      <vt:lpstr>Fotografie školy </vt:lpstr>
      <vt:lpstr>Děkuji za pozornost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ze stáže</dc:title>
  <dc:creator>Bílý Radim</dc:creator>
  <cp:lastModifiedBy>Zuzana Moravcová</cp:lastModifiedBy>
  <cp:revision>9</cp:revision>
  <dcterms:created xsi:type="dcterms:W3CDTF">2021-12-09T11:21:42Z</dcterms:created>
  <dcterms:modified xsi:type="dcterms:W3CDTF">2022-08-11T19:50:07Z</dcterms:modified>
</cp:coreProperties>
</file>