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1BEB9-46C2-4A01-B924-A33FE044B1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F21CC-EED7-4C39-8D9D-58D31370015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•	Ve třídě 1 učitelka</a:t>
          </a:r>
          <a:endParaRPr lang="en-US"/>
        </a:p>
      </dgm:t>
    </dgm:pt>
    <dgm:pt modelId="{23DC11BD-98A7-40D4-8AE1-06DE980189EB}" type="parTrans" cxnId="{0B098826-4AA1-4276-8ED0-B2D8E2B75E61}">
      <dgm:prSet/>
      <dgm:spPr/>
      <dgm:t>
        <a:bodyPr/>
        <a:lstStyle/>
        <a:p>
          <a:endParaRPr lang="en-US"/>
        </a:p>
      </dgm:t>
    </dgm:pt>
    <dgm:pt modelId="{BA19F27F-C4EB-4834-A11C-4FFAC8825542}" type="sibTrans" cxnId="{0B098826-4AA1-4276-8ED0-B2D8E2B75E61}">
      <dgm:prSet/>
      <dgm:spPr/>
      <dgm:t>
        <a:bodyPr/>
        <a:lstStyle/>
        <a:p>
          <a:endParaRPr lang="en-US"/>
        </a:p>
      </dgm:t>
    </dgm:pt>
    <dgm:pt modelId="{0C8B212C-ADDD-4883-9266-9FF8BB0BDB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•	Specializovaní učitelé na angličtinu, tělesnou a hudební výchovu</a:t>
          </a:r>
          <a:endParaRPr lang="en-US"/>
        </a:p>
      </dgm:t>
    </dgm:pt>
    <dgm:pt modelId="{750A57F0-F35E-4A37-B96F-5C7CB76F1AFD}" type="parTrans" cxnId="{B79E6773-709A-4B11-B87B-B4E3BD50DCB3}">
      <dgm:prSet/>
      <dgm:spPr/>
      <dgm:t>
        <a:bodyPr/>
        <a:lstStyle/>
        <a:p>
          <a:endParaRPr lang="en-US"/>
        </a:p>
      </dgm:t>
    </dgm:pt>
    <dgm:pt modelId="{31486FA7-3C0C-47D6-9624-270BE72B13FB}" type="sibTrans" cxnId="{B79E6773-709A-4B11-B87B-B4E3BD50DCB3}">
      <dgm:prSet/>
      <dgm:spPr/>
      <dgm:t>
        <a:bodyPr/>
        <a:lstStyle/>
        <a:p>
          <a:endParaRPr lang="en-US"/>
        </a:p>
      </dgm:t>
    </dgm:pt>
    <dgm:pt modelId="{543AC46C-759A-4874-B890-C57AAEAB6E1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•	Speciální pedagog obchází třídy a pracuje s žáky s SPU (cca 20 žáků v celé škole)</a:t>
          </a:r>
          <a:endParaRPr lang="en-US"/>
        </a:p>
      </dgm:t>
    </dgm:pt>
    <dgm:pt modelId="{B4231ADD-3AC6-4F74-A2F7-FA5160A993B7}" type="parTrans" cxnId="{FB3740AF-EF9A-4D68-A9A8-5266BC8C9067}">
      <dgm:prSet/>
      <dgm:spPr/>
      <dgm:t>
        <a:bodyPr/>
        <a:lstStyle/>
        <a:p>
          <a:endParaRPr lang="en-US"/>
        </a:p>
      </dgm:t>
    </dgm:pt>
    <dgm:pt modelId="{70C9C4C8-BAAD-4D9A-AB50-024BCF12C679}" type="sibTrans" cxnId="{FB3740AF-EF9A-4D68-A9A8-5266BC8C9067}">
      <dgm:prSet/>
      <dgm:spPr/>
      <dgm:t>
        <a:bodyPr/>
        <a:lstStyle/>
        <a:p>
          <a:endParaRPr lang="en-US"/>
        </a:p>
      </dgm:t>
    </dgm:pt>
    <dgm:pt modelId="{599C900D-78B8-4E09-9BDA-AC4062EFBF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•	1x měsíčně dochází logoped (práce zejména s žáky s OMJ)</a:t>
          </a:r>
          <a:endParaRPr lang="en-US"/>
        </a:p>
      </dgm:t>
    </dgm:pt>
    <dgm:pt modelId="{516C6DE2-6078-4233-B62A-0ED0A692F727}" type="parTrans" cxnId="{C6E57D97-8594-4898-BFDB-6BFE7CCF5B75}">
      <dgm:prSet/>
      <dgm:spPr/>
      <dgm:t>
        <a:bodyPr/>
        <a:lstStyle/>
        <a:p>
          <a:endParaRPr lang="en-US"/>
        </a:p>
      </dgm:t>
    </dgm:pt>
    <dgm:pt modelId="{A18653DC-136D-40C5-81A8-DA31DFC9AB32}" type="sibTrans" cxnId="{C6E57D97-8594-4898-BFDB-6BFE7CCF5B75}">
      <dgm:prSet/>
      <dgm:spPr/>
      <dgm:t>
        <a:bodyPr/>
        <a:lstStyle/>
        <a:p>
          <a:endParaRPr lang="en-US"/>
        </a:p>
      </dgm:t>
    </dgm:pt>
    <dgm:pt modelId="{FE3AFF51-312F-4437-BD13-1611F5EA11D6}" type="pres">
      <dgm:prSet presAssocID="{DE81BEB9-46C2-4A01-B924-A33FE044B142}" presName="root" presStyleCnt="0">
        <dgm:presLayoutVars>
          <dgm:dir/>
          <dgm:resizeHandles val="exact"/>
        </dgm:presLayoutVars>
      </dgm:prSet>
      <dgm:spPr/>
    </dgm:pt>
    <dgm:pt modelId="{13C7776A-056A-4BBB-92C5-5A529A0F7051}" type="pres">
      <dgm:prSet presAssocID="{F87F21CC-EED7-4C39-8D9D-58D31370015A}" presName="compNode" presStyleCnt="0"/>
      <dgm:spPr/>
    </dgm:pt>
    <dgm:pt modelId="{D1A63ABE-59BF-4C12-B361-0E63C8B56ABE}" type="pres">
      <dgm:prSet presAssocID="{F87F21CC-EED7-4C39-8D9D-58D31370015A}" presName="bgRect" presStyleLbl="bgShp" presStyleIdx="0" presStyleCnt="4"/>
      <dgm:spPr/>
    </dgm:pt>
    <dgm:pt modelId="{59C91174-0FDE-4986-A986-BEACDB2D0B46}" type="pres">
      <dgm:prSet presAssocID="{F87F21CC-EED7-4C39-8D9D-58D3137001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DFEA8150-5F18-4170-B1E5-B1B6F9BCDBD3}" type="pres">
      <dgm:prSet presAssocID="{F87F21CC-EED7-4C39-8D9D-58D31370015A}" presName="spaceRect" presStyleCnt="0"/>
      <dgm:spPr/>
    </dgm:pt>
    <dgm:pt modelId="{7D6B72C8-5C70-4416-9A57-DBF7E415A776}" type="pres">
      <dgm:prSet presAssocID="{F87F21CC-EED7-4C39-8D9D-58D31370015A}" presName="parTx" presStyleLbl="revTx" presStyleIdx="0" presStyleCnt="4">
        <dgm:presLayoutVars>
          <dgm:chMax val="0"/>
          <dgm:chPref val="0"/>
        </dgm:presLayoutVars>
      </dgm:prSet>
      <dgm:spPr/>
    </dgm:pt>
    <dgm:pt modelId="{D5F2516F-BFEC-4A81-85F3-0578DBA54810}" type="pres">
      <dgm:prSet presAssocID="{BA19F27F-C4EB-4834-A11C-4FFAC8825542}" presName="sibTrans" presStyleCnt="0"/>
      <dgm:spPr/>
    </dgm:pt>
    <dgm:pt modelId="{7DF39EBC-CCCD-440C-ABDD-B067F02E9F1C}" type="pres">
      <dgm:prSet presAssocID="{0C8B212C-ADDD-4883-9266-9FF8BB0BDB57}" presName="compNode" presStyleCnt="0"/>
      <dgm:spPr/>
    </dgm:pt>
    <dgm:pt modelId="{9E0FDF9A-F29B-4E13-8999-16CD58CA57B0}" type="pres">
      <dgm:prSet presAssocID="{0C8B212C-ADDD-4883-9266-9FF8BB0BDB57}" presName="bgRect" presStyleLbl="bgShp" presStyleIdx="1" presStyleCnt="4"/>
      <dgm:spPr/>
    </dgm:pt>
    <dgm:pt modelId="{6F2D7C1E-545E-451C-BD35-3157C7949594}" type="pres">
      <dgm:prSet presAssocID="{0C8B212C-ADDD-4883-9266-9FF8BB0BDB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igent"/>
        </a:ext>
      </dgm:extLst>
    </dgm:pt>
    <dgm:pt modelId="{F3903079-2B78-4CF6-8262-AED4DB5D016A}" type="pres">
      <dgm:prSet presAssocID="{0C8B212C-ADDD-4883-9266-9FF8BB0BDB57}" presName="spaceRect" presStyleCnt="0"/>
      <dgm:spPr/>
    </dgm:pt>
    <dgm:pt modelId="{984CEAB0-DFE3-4313-8195-A5EDD89094C9}" type="pres">
      <dgm:prSet presAssocID="{0C8B212C-ADDD-4883-9266-9FF8BB0BDB57}" presName="parTx" presStyleLbl="revTx" presStyleIdx="1" presStyleCnt="4">
        <dgm:presLayoutVars>
          <dgm:chMax val="0"/>
          <dgm:chPref val="0"/>
        </dgm:presLayoutVars>
      </dgm:prSet>
      <dgm:spPr/>
    </dgm:pt>
    <dgm:pt modelId="{60253A2A-297B-4F5D-87F6-2A7CDF5D96B6}" type="pres">
      <dgm:prSet presAssocID="{31486FA7-3C0C-47D6-9624-270BE72B13FB}" presName="sibTrans" presStyleCnt="0"/>
      <dgm:spPr/>
    </dgm:pt>
    <dgm:pt modelId="{B5C06795-41F3-497E-8ED8-B98A88303FF2}" type="pres">
      <dgm:prSet presAssocID="{543AC46C-759A-4874-B890-C57AAEAB6E11}" presName="compNode" presStyleCnt="0"/>
      <dgm:spPr/>
    </dgm:pt>
    <dgm:pt modelId="{715ACF2D-DB06-4223-A2AB-04F60B24EA80}" type="pres">
      <dgm:prSet presAssocID="{543AC46C-759A-4874-B890-C57AAEAB6E11}" presName="bgRect" presStyleLbl="bgShp" presStyleIdx="2" presStyleCnt="4"/>
      <dgm:spPr/>
    </dgm:pt>
    <dgm:pt modelId="{AF2BAE10-856C-4333-B107-6A7B3D5061D4}" type="pres">
      <dgm:prSet presAssocID="{543AC46C-759A-4874-B890-C57AAEAB6E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15C0A624-2722-41EE-9780-020F52ABC8C8}" type="pres">
      <dgm:prSet presAssocID="{543AC46C-759A-4874-B890-C57AAEAB6E11}" presName="spaceRect" presStyleCnt="0"/>
      <dgm:spPr/>
    </dgm:pt>
    <dgm:pt modelId="{B167A81D-BBCC-4F33-8535-71F22DAA23AE}" type="pres">
      <dgm:prSet presAssocID="{543AC46C-759A-4874-B890-C57AAEAB6E11}" presName="parTx" presStyleLbl="revTx" presStyleIdx="2" presStyleCnt="4">
        <dgm:presLayoutVars>
          <dgm:chMax val="0"/>
          <dgm:chPref val="0"/>
        </dgm:presLayoutVars>
      </dgm:prSet>
      <dgm:spPr/>
    </dgm:pt>
    <dgm:pt modelId="{D24AFCB7-6102-485D-8CDA-78E9C5B1848A}" type="pres">
      <dgm:prSet presAssocID="{70C9C4C8-BAAD-4D9A-AB50-024BCF12C679}" presName="sibTrans" presStyleCnt="0"/>
      <dgm:spPr/>
    </dgm:pt>
    <dgm:pt modelId="{E28309DD-19A9-4D6A-8363-DB24587F4044}" type="pres">
      <dgm:prSet presAssocID="{599C900D-78B8-4E09-9BDA-AC4062EFBF8A}" presName="compNode" presStyleCnt="0"/>
      <dgm:spPr/>
    </dgm:pt>
    <dgm:pt modelId="{DB8143B5-D7B3-4A54-B7C1-A5933E5FED6B}" type="pres">
      <dgm:prSet presAssocID="{599C900D-78B8-4E09-9BDA-AC4062EFBF8A}" presName="bgRect" presStyleLbl="bgShp" presStyleIdx="3" presStyleCnt="4"/>
      <dgm:spPr/>
    </dgm:pt>
    <dgm:pt modelId="{CC7C84E2-3744-4374-89B8-D65D62CF0D5B}" type="pres">
      <dgm:prSet presAssocID="{599C900D-78B8-4E09-9BDA-AC4062EFBF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A3A3814-C2C1-435F-AA31-8A60CB7A33E9}" type="pres">
      <dgm:prSet presAssocID="{599C900D-78B8-4E09-9BDA-AC4062EFBF8A}" presName="spaceRect" presStyleCnt="0"/>
      <dgm:spPr/>
    </dgm:pt>
    <dgm:pt modelId="{B4951A45-D698-4058-8815-A8C75BF2C3B9}" type="pres">
      <dgm:prSet presAssocID="{599C900D-78B8-4E09-9BDA-AC4062EFBF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098826-4AA1-4276-8ED0-B2D8E2B75E61}" srcId="{DE81BEB9-46C2-4A01-B924-A33FE044B142}" destId="{F87F21CC-EED7-4C39-8D9D-58D31370015A}" srcOrd="0" destOrd="0" parTransId="{23DC11BD-98A7-40D4-8AE1-06DE980189EB}" sibTransId="{BA19F27F-C4EB-4834-A11C-4FFAC8825542}"/>
    <dgm:cxn modelId="{68451C28-8B60-49AC-A320-BDF2373C4256}" type="presOf" srcId="{0C8B212C-ADDD-4883-9266-9FF8BB0BDB57}" destId="{984CEAB0-DFE3-4313-8195-A5EDD89094C9}" srcOrd="0" destOrd="0" presId="urn:microsoft.com/office/officeart/2018/2/layout/IconVerticalSolidList"/>
    <dgm:cxn modelId="{B79E6773-709A-4B11-B87B-B4E3BD50DCB3}" srcId="{DE81BEB9-46C2-4A01-B924-A33FE044B142}" destId="{0C8B212C-ADDD-4883-9266-9FF8BB0BDB57}" srcOrd="1" destOrd="0" parTransId="{750A57F0-F35E-4A37-B96F-5C7CB76F1AFD}" sibTransId="{31486FA7-3C0C-47D6-9624-270BE72B13FB}"/>
    <dgm:cxn modelId="{3550707A-62BB-47BD-9119-216B0FE8E302}" type="presOf" srcId="{599C900D-78B8-4E09-9BDA-AC4062EFBF8A}" destId="{B4951A45-D698-4058-8815-A8C75BF2C3B9}" srcOrd="0" destOrd="0" presId="urn:microsoft.com/office/officeart/2018/2/layout/IconVerticalSolidList"/>
    <dgm:cxn modelId="{16808186-AA48-43D2-88FE-D2B5D47F6AD1}" type="presOf" srcId="{DE81BEB9-46C2-4A01-B924-A33FE044B142}" destId="{FE3AFF51-312F-4437-BD13-1611F5EA11D6}" srcOrd="0" destOrd="0" presId="urn:microsoft.com/office/officeart/2018/2/layout/IconVerticalSolidList"/>
    <dgm:cxn modelId="{C6E57D97-8594-4898-BFDB-6BFE7CCF5B75}" srcId="{DE81BEB9-46C2-4A01-B924-A33FE044B142}" destId="{599C900D-78B8-4E09-9BDA-AC4062EFBF8A}" srcOrd="3" destOrd="0" parTransId="{516C6DE2-6078-4233-B62A-0ED0A692F727}" sibTransId="{A18653DC-136D-40C5-81A8-DA31DFC9AB32}"/>
    <dgm:cxn modelId="{32F92BAB-DC97-4481-8C3B-C318642E8857}" type="presOf" srcId="{543AC46C-759A-4874-B890-C57AAEAB6E11}" destId="{B167A81D-BBCC-4F33-8535-71F22DAA23AE}" srcOrd="0" destOrd="0" presId="urn:microsoft.com/office/officeart/2018/2/layout/IconVerticalSolidList"/>
    <dgm:cxn modelId="{FB3740AF-EF9A-4D68-A9A8-5266BC8C9067}" srcId="{DE81BEB9-46C2-4A01-B924-A33FE044B142}" destId="{543AC46C-759A-4874-B890-C57AAEAB6E11}" srcOrd="2" destOrd="0" parTransId="{B4231ADD-3AC6-4F74-A2F7-FA5160A993B7}" sibTransId="{70C9C4C8-BAAD-4D9A-AB50-024BCF12C679}"/>
    <dgm:cxn modelId="{11EB8FCC-CD1E-451B-9392-E03BCD381DCD}" type="presOf" srcId="{F87F21CC-EED7-4C39-8D9D-58D31370015A}" destId="{7D6B72C8-5C70-4416-9A57-DBF7E415A776}" srcOrd="0" destOrd="0" presId="urn:microsoft.com/office/officeart/2018/2/layout/IconVerticalSolidList"/>
    <dgm:cxn modelId="{83862EFC-211A-460B-BA30-BA7251F7C4C0}" type="presParOf" srcId="{FE3AFF51-312F-4437-BD13-1611F5EA11D6}" destId="{13C7776A-056A-4BBB-92C5-5A529A0F7051}" srcOrd="0" destOrd="0" presId="urn:microsoft.com/office/officeart/2018/2/layout/IconVerticalSolidList"/>
    <dgm:cxn modelId="{0EDEE5F3-C051-4E9F-9CBF-001BB89EFF7C}" type="presParOf" srcId="{13C7776A-056A-4BBB-92C5-5A529A0F7051}" destId="{D1A63ABE-59BF-4C12-B361-0E63C8B56ABE}" srcOrd="0" destOrd="0" presId="urn:microsoft.com/office/officeart/2018/2/layout/IconVerticalSolidList"/>
    <dgm:cxn modelId="{1D4FE2F0-DE92-46F3-A44E-A127CCB68384}" type="presParOf" srcId="{13C7776A-056A-4BBB-92C5-5A529A0F7051}" destId="{59C91174-0FDE-4986-A986-BEACDB2D0B46}" srcOrd="1" destOrd="0" presId="urn:microsoft.com/office/officeart/2018/2/layout/IconVerticalSolidList"/>
    <dgm:cxn modelId="{FE3A5463-5402-4B4E-984A-6574F7C23239}" type="presParOf" srcId="{13C7776A-056A-4BBB-92C5-5A529A0F7051}" destId="{DFEA8150-5F18-4170-B1E5-B1B6F9BCDBD3}" srcOrd="2" destOrd="0" presId="urn:microsoft.com/office/officeart/2018/2/layout/IconVerticalSolidList"/>
    <dgm:cxn modelId="{C2373D5C-F369-4F31-9401-06C0E319D933}" type="presParOf" srcId="{13C7776A-056A-4BBB-92C5-5A529A0F7051}" destId="{7D6B72C8-5C70-4416-9A57-DBF7E415A776}" srcOrd="3" destOrd="0" presId="urn:microsoft.com/office/officeart/2018/2/layout/IconVerticalSolidList"/>
    <dgm:cxn modelId="{B02475AC-1E6C-4617-B0C7-ACAB4AF00499}" type="presParOf" srcId="{FE3AFF51-312F-4437-BD13-1611F5EA11D6}" destId="{D5F2516F-BFEC-4A81-85F3-0578DBA54810}" srcOrd="1" destOrd="0" presId="urn:microsoft.com/office/officeart/2018/2/layout/IconVerticalSolidList"/>
    <dgm:cxn modelId="{D172890B-EC8D-491F-BF24-F67B37F87C7A}" type="presParOf" srcId="{FE3AFF51-312F-4437-BD13-1611F5EA11D6}" destId="{7DF39EBC-CCCD-440C-ABDD-B067F02E9F1C}" srcOrd="2" destOrd="0" presId="urn:microsoft.com/office/officeart/2018/2/layout/IconVerticalSolidList"/>
    <dgm:cxn modelId="{090D4059-11BA-4F19-8719-B3598B8299A9}" type="presParOf" srcId="{7DF39EBC-CCCD-440C-ABDD-B067F02E9F1C}" destId="{9E0FDF9A-F29B-4E13-8999-16CD58CA57B0}" srcOrd="0" destOrd="0" presId="urn:microsoft.com/office/officeart/2018/2/layout/IconVerticalSolidList"/>
    <dgm:cxn modelId="{C0549EAA-CD0F-440D-9C56-E4F2C3E6A934}" type="presParOf" srcId="{7DF39EBC-CCCD-440C-ABDD-B067F02E9F1C}" destId="{6F2D7C1E-545E-451C-BD35-3157C7949594}" srcOrd="1" destOrd="0" presId="urn:microsoft.com/office/officeart/2018/2/layout/IconVerticalSolidList"/>
    <dgm:cxn modelId="{A219FB5A-CED5-4612-AA68-FF95ED8D5505}" type="presParOf" srcId="{7DF39EBC-CCCD-440C-ABDD-B067F02E9F1C}" destId="{F3903079-2B78-4CF6-8262-AED4DB5D016A}" srcOrd="2" destOrd="0" presId="urn:microsoft.com/office/officeart/2018/2/layout/IconVerticalSolidList"/>
    <dgm:cxn modelId="{D81A6FD1-5D5E-4282-9622-445D3A526EB6}" type="presParOf" srcId="{7DF39EBC-CCCD-440C-ABDD-B067F02E9F1C}" destId="{984CEAB0-DFE3-4313-8195-A5EDD89094C9}" srcOrd="3" destOrd="0" presId="urn:microsoft.com/office/officeart/2018/2/layout/IconVerticalSolidList"/>
    <dgm:cxn modelId="{21D35468-F478-45C1-96BC-AB9FE1202E7D}" type="presParOf" srcId="{FE3AFF51-312F-4437-BD13-1611F5EA11D6}" destId="{60253A2A-297B-4F5D-87F6-2A7CDF5D96B6}" srcOrd="3" destOrd="0" presId="urn:microsoft.com/office/officeart/2018/2/layout/IconVerticalSolidList"/>
    <dgm:cxn modelId="{0B6B9423-A2A3-46FE-87E9-41185432C328}" type="presParOf" srcId="{FE3AFF51-312F-4437-BD13-1611F5EA11D6}" destId="{B5C06795-41F3-497E-8ED8-B98A88303FF2}" srcOrd="4" destOrd="0" presId="urn:microsoft.com/office/officeart/2018/2/layout/IconVerticalSolidList"/>
    <dgm:cxn modelId="{C1B52D5C-FBA2-4B79-A663-FFBDE0B53F25}" type="presParOf" srcId="{B5C06795-41F3-497E-8ED8-B98A88303FF2}" destId="{715ACF2D-DB06-4223-A2AB-04F60B24EA80}" srcOrd="0" destOrd="0" presId="urn:microsoft.com/office/officeart/2018/2/layout/IconVerticalSolidList"/>
    <dgm:cxn modelId="{CB1AA0CF-61D6-402F-BEB1-A37A00DE7BEB}" type="presParOf" srcId="{B5C06795-41F3-497E-8ED8-B98A88303FF2}" destId="{AF2BAE10-856C-4333-B107-6A7B3D5061D4}" srcOrd="1" destOrd="0" presId="urn:microsoft.com/office/officeart/2018/2/layout/IconVerticalSolidList"/>
    <dgm:cxn modelId="{04BA822D-8FC2-41F8-834B-F12FEAFFCAA2}" type="presParOf" srcId="{B5C06795-41F3-497E-8ED8-B98A88303FF2}" destId="{15C0A624-2722-41EE-9780-020F52ABC8C8}" srcOrd="2" destOrd="0" presId="urn:microsoft.com/office/officeart/2018/2/layout/IconVerticalSolidList"/>
    <dgm:cxn modelId="{07B0FD90-8410-4211-8199-EB9F0ECB03C4}" type="presParOf" srcId="{B5C06795-41F3-497E-8ED8-B98A88303FF2}" destId="{B167A81D-BBCC-4F33-8535-71F22DAA23AE}" srcOrd="3" destOrd="0" presId="urn:microsoft.com/office/officeart/2018/2/layout/IconVerticalSolidList"/>
    <dgm:cxn modelId="{5D0404FB-DFB1-463E-819A-499F2E3222EE}" type="presParOf" srcId="{FE3AFF51-312F-4437-BD13-1611F5EA11D6}" destId="{D24AFCB7-6102-485D-8CDA-78E9C5B1848A}" srcOrd="5" destOrd="0" presId="urn:microsoft.com/office/officeart/2018/2/layout/IconVerticalSolidList"/>
    <dgm:cxn modelId="{0C26A0D5-D145-4B9C-A400-FEB8C720535C}" type="presParOf" srcId="{FE3AFF51-312F-4437-BD13-1611F5EA11D6}" destId="{E28309DD-19A9-4D6A-8363-DB24587F4044}" srcOrd="6" destOrd="0" presId="urn:microsoft.com/office/officeart/2018/2/layout/IconVerticalSolidList"/>
    <dgm:cxn modelId="{78502070-7F74-4C76-ACB1-A09B0721E443}" type="presParOf" srcId="{E28309DD-19A9-4D6A-8363-DB24587F4044}" destId="{DB8143B5-D7B3-4A54-B7C1-A5933E5FED6B}" srcOrd="0" destOrd="0" presId="urn:microsoft.com/office/officeart/2018/2/layout/IconVerticalSolidList"/>
    <dgm:cxn modelId="{A5BEF62F-1885-4511-ABEE-7F35FA092EE5}" type="presParOf" srcId="{E28309DD-19A9-4D6A-8363-DB24587F4044}" destId="{CC7C84E2-3744-4374-89B8-D65D62CF0D5B}" srcOrd="1" destOrd="0" presId="urn:microsoft.com/office/officeart/2018/2/layout/IconVerticalSolidList"/>
    <dgm:cxn modelId="{F4046522-6857-42AC-8411-429ADE10477F}" type="presParOf" srcId="{E28309DD-19A9-4D6A-8363-DB24587F4044}" destId="{DA3A3814-C2C1-435F-AA31-8A60CB7A33E9}" srcOrd="2" destOrd="0" presId="urn:microsoft.com/office/officeart/2018/2/layout/IconVerticalSolidList"/>
    <dgm:cxn modelId="{7E7CD824-DCF7-4F57-A310-CC1F9EB9EB93}" type="presParOf" srcId="{E28309DD-19A9-4D6A-8363-DB24587F4044}" destId="{B4951A45-D698-4058-8815-A8C75BF2C3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3ABE-59BF-4C12-B361-0E63C8B56ABE}">
      <dsp:nvSpPr>
        <dsp:cNvPr id="0" name=""/>
        <dsp:cNvSpPr/>
      </dsp:nvSpPr>
      <dsp:spPr>
        <a:xfrm>
          <a:off x="0" y="2425"/>
          <a:ext cx="4456814" cy="1229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91174-0FDE-4986-A986-BEACDB2D0B46}">
      <dsp:nvSpPr>
        <dsp:cNvPr id="0" name=""/>
        <dsp:cNvSpPr/>
      </dsp:nvSpPr>
      <dsp:spPr>
        <a:xfrm>
          <a:off x="371849" y="279007"/>
          <a:ext cx="676090" cy="676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B72C8-5C70-4416-9A57-DBF7E415A776}">
      <dsp:nvSpPr>
        <dsp:cNvPr id="0" name=""/>
        <dsp:cNvSpPr/>
      </dsp:nvSpPr>
      <dsp:spPr>
        <a:xfrm>
          <a:off x="1419789" y="2425"/>
          <a:ext cx="3037024" cy="12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96" tIns="130096" rIns="130096" bIns="13009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•	Ve třídě 1 učitelka</a:t>
          </a:r>
          <a:endParaRPr lang="en-US" sz="1700" kern="1200"/>
        </a:p>
      </dsp:txBody>
      <dsp:txXfrm>
        <a:off x="1419789" y="2425"/>
        <a:ext cx="3037024" cy="1229254"/>
      </dsp:txXfrm>
    </dsp:sp>
    <dsp:sp modelId="{9E0FDF9A-F29B-4E13-8999-16CD58CA57B0}">
      <dsp:nvSpPr>
        <dsp:cNvPr id="0" name=""/>
        <dsp:cNvSpPr/>
      </dsp:nvSpPr>
      <dsp:spPr>
        <a:xfrm>
          <a:off x="0" y="1538993"/>
          <a:ext cx="4456814" cy="1229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D7C1E-545E-451C-BD35-3157C7949594}">
      <dsp:nvSpPr>
        <dsp:cNvPr id="0" name=""/>
        <dsp:cNvSpPr/>
      </dsp:nvSpPr>
      <dsp:spPr>
        <a:xfrm>
          <a:off x="371849" y="1815575"/>
          <a:ext cx="676090" cy="676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CEAB0-DFE3-4313-8195-A5EDD89094C9}">
      <dsp:nvSpPr>
        <dsp:cNvPr id="0" name=""/>
        <dsp:cNvSpPr/>
      </dsp:nvSpPr>
      <dsp:spPr>
        <a:xfrm>
          <a:off x="1419789" y="1538993"/>
          <a:ext cx="3037024" cy="12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96" tIns="130096" rIns="130096" bIns="13009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•	Specializovaní učitelé na angličtinu, tělesnou a hudební výchovu</a:t>
          </a:r>
          <a:endParaRPr lang="en-US" sz="1700" kern="1200"/>
        </a:p>
      </dsp:txBody>
      <dsp:txXfrm>
        <a:off x="1419789" y="1538993"/>
        <a:ext cx="3037024" cy="1229254"/>
      </dsp:txXfrm>
    </dsp:sp>
    <dsp:sp modelId="{715ACF2D-DB06-4223-A2AB-04F60B24EA80}">
      <dsp:nvSpPr>
        <dsp:cNvPr id="0" name=""/>
        <dsp:cNvSpPr/>
      </dsp:nvSpPr>
      <dsp:spPr>
        <a:xfrm>
          <a:off x="0" y="3075561"/>
          <a:ext cx="4456814" cy="1229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BAE10-856C-4333-B107-6A7B3D5061D4}">
      <dsp:nvSpPr>
        <dsp:cNvPr id="0" name=""/>
        <dsp:cNvSpPr/>
      </dsp:nvSpPr>
      <dsp:spPr>
        <a:xfrm>
          <a:off x="371849" y="3352144"/>
          <a:ext cx="676090" cy="676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7A81D-BBCC-4F33-8535-71F22DAA23AE}">
      <dsp:nvSpPr>
        <dsp:cNvPr id="0" name=""/>
        <dsp:cNvSpPr/>
      </dsp:nvSpPr>
      <dsp:spPr>
        <a:xfrm>
          <a:off x="1419789" y="3075561"/>
          <a:ext cx="3037024" cy="12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96" tIns="130096" rIns="130096" bIns="13009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•	Speciální pedagog obchází třídy a pracuje s žáky s SPU (cca 20 žáků v celé škole)</a:t>
          </a:r>
          <a:endParaRPr lang="en-US" sz="1700" kern="1200"/>
        </a:p>
      </dsp:txBody>
      <dsp:txXfrm>
        <a:off x="1419789" y="3075561"/>
        <a:ext cx="3037024" cy="1229254"/>
      </dsp:txXfrm>
    </dsp:sp>
    <dsp:sp modelId="{DB8143B5-D7B3-4A54-B7C1-A5933E5FED6B}">
      <dsp:nvSpPr>
        <dsp:cNvPr id="0" name=""/>
        <dsp:cNvSpPr/>
      </dsp:nvSpPr>
      <dsp:spPr>
        <a:xfrm>
          <a:off x="0" y="4612130"/>
          <a:ext cx="4456814" cy="1229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C84E2-3744-4374-89B8-D65D62CF0D5B}">
      <dsp:nvSpPr>
        <dsp:cNvPr id="0" name=""/>
        <dsp:cNvSpPr/>
      </dsp:nvSpPr>
      <dsp:spPr>
        <a:xfrm>
          <a:off x="371849" y="4888712"/>
          <a:ext cx="676090" cy="676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51A45-D698-4058-8815-A8C75BF2C3B9}">
      <dsp:nvSpPr>
        <dsp:cNvPr id="0" name=""/>
        <dsp:cNvSpPr/>
      </dsp:nvSpPr>
      <dsp:spPr>
        <a:xfrm>
          <a:off x="1419789" y="4612130"/>
          <a:ext cx="3037024" cy="12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96" tIns="130096" rIns="130096" bIns="13009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•	1x měsíčně dochází logoped (práce zejména s žáky s OMJ)</a:t>
          </a:r>
          <a:endParaRPr lang="en-US" sz="1700" kern="1200"/>
        </a:p>
      </dsp:txBody>
      <dsp:txXfrm>
        <a:off x="1419789" y="4612130"/>
        <a:ext cx="3037024" cy="122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1955117"/>
          </a:xfrm>
        </p:spPr>
        <p:txBody>
          <a:bodyPr>
            <a:normAutofit/>
          </a:bodyPr>
          <a:lstStyle/>
          <a:p>
            <a:pPr algn="l"/>
            <a:endParaRPr lang="cs-CZ" sz="5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73B63A-F91C-A3B9-D88A-3A62B862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2" y="-444"/>
            <a:ext cx="10515599" cy="220827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9D299B5-BBD7-713A-8252-8C892226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9" y="288922"/>
            <a:ext cx="10515599" cy="2208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593A6-F882-B495-406E-C9BF3C8B37EC}"/>
              </a:ext>
            </a:extLst>
          </p:cNvPr>
          <p:cNvSpPr txBox="1"/>
          <p:nvPr/>
        </p:nvSpPr>
        <p:spPr>
          <a:xfrm>
            <a:off x="393540" y="2457691"/>
            <a:ext cx="1105767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Stáž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Portugalsko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- Madeira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endParaRPr lang="en-US" sz="4000" b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Mgr. Martina Hanzalová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, Mgr. Simona Kocourková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endParaRPr lang="en-US" sz="4000" b="1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25.4.-29.4.2022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675334F-8453-D300-AF26-9DFBA984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2" y="3429000"/>
            <a:ext cx="4624086" cy="306490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7BA170CD-2421-4C97-8663-372A56D89B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96986" y="333153"/>
          <a:ext cx="4456814" cy="584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217C19DB-1715-8671-C601-E36C3B7A9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76" y="118304"/>
            <a:ext cx="4214112" cy="54493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1EFEAA-AE61-A210-A761-FC3FF5143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571" y="3497409"/>
            <a:ext cx="2462034" cy="29563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EAE060-E669-D1CE-4729-95D37763B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5843" y="671721"/>
            <a:ext cx="2751419" cy="22722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714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DFEC57-4A53-D68D-D2D1-05A967EF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cs-CZ" sz="3600"/>
              <a:t>Žáci s OMJ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64196-3E66-96ED-63BB-131DD466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cs-CZ" sz="2000"/>
              <a:t>•	Žáci z Brazílie, Venezuely, Slovinska, Ukrajiny a Ruska</a:t>
            </a:r>
          </a:p>
          <a:p>
            <a:r>
              <a:rPr lang="cs-CZ" sz="2000"/>
              <a:t>•	Snaha začleňovat celou rodinu</a:t>
            </a:r>
          </a:p>
          <a:p>
            <a:r>
              <a:rPr lang="cs-CZ" sz="2000"/>
              <a:t>•	Komunitní ráz napomáhá adaptaci</a:t>
            </a:r>
          </a:p>
          <a:p>
            <a:r>
              <a:rPr lang="cs-CZ" sz="2000"/>
              <a:t>•	Školní akce podporující integraci (společná výzdoba školy, oslava kulturních a církevních svátků)</a:t>
            </a:r>
          </a:p>
          <a:p>
            <a:r>
              <a:rPr lang="cs-CZ" sz="2000"/>
              <a:t>•	Pro žáky jsou k dispozici obrázky s piktogramy, pomůcky</a:t>
            </a:r>
          </a:p>
          <a:p>
            <a:r>
              <a:rPr lang="cs-CZ" sz="2000"/>
              <a:t>•	Učitel používá znakovou řeč pro výslovnost samohlásek</a:t>
            </a:r>
          </a:p>
          <a:p>
            <a:r>
              <a:rPr lang="cs-CZ" sz="2000"/>
              <a:t>•	Metody vizualizacea dramatizace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E108FA-9C91-ECD5-93D6-ED6DEEF6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060252"/>
            <a:ext cx="2709334" cy="18614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B25EF4-28F0-0516-1432-AE7559E5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945750"/>
            <a:ext cx="2709334" cy="1842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0591CE-E166-3F22-C9ED-CF6A91FEB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616" y="2839751"/>
            <a:ext cx="2391221" cy="3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8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CEA1D-1418-43F7-A1C7-7E66A3C9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u="sng">
                <a:solidFill>
                  <a:schemeClr val="tx2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Celkové hodnocení stáže </a:t>
            </a:r>
            <a:endParaRPr lang="en-US" u="sng">
              <a:solidFill>
                <a:schemeClr val="tx2">
                  <a:lumMod val="60000"/>
                  <a:lumOff val="40000"/>
                </a:schemeClr>
              </a:solidFill>
              <a:cs typeface="Calibri Ligh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6BBDB-C818-4F9A-8ECC-9BB1955F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46097"/>
            <a:ext cx="5120113" cy="3946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i="1" dirty="0">
                <a:ea typeface="+mn-lt"/>
                <a:cs typeface="+mn-lt"/>
              </a:rPr>
              <a:t>Stáž byla pro nás velmi inspirativní. Zejména nás zaujala hlavní myšlenka portugalského školství – svoboda jednotlivce a tomu podřízená školská politika.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i="1" dirty="0">
                <a:ea typeface="+mn-lt"/>
                <a:cs typeface="+mn-lt"/>
              </a:rPr>
              <a:t>Důraz na osobnostní rozvoj každého dítěte. Klima ve třídách bylo prosyceno pohodou, rovnocennými postoji učitelů i žáků, radostí z práce, odpovědností každého žáka za své chování během dne.</a:t>
            </a:r>
          </a:p>
          <a:p>
            <a:r>
              <a:rPr lang="cs-CZ" sz="1600" dirty="0">
                <a:ea typeface="+mn-lt"/>
                <a:cs typeface="+mn-lt"/>
              </a:rPr>
              <a:t>Ředitel školy má mnohem více času na pedagogické řízení školy. Správa škol zajišťuje podmínky pro fungování   školního systému. Škola nebyla odlišně vybavená ve srovnání s českými školami, ale ředitel školy nemusí být zároveň ekonomem a personalistou. Je hlavně pedagogem. </a:t>
            </a:r>
            <a:endParaRPr lang="cs-CZ" sz="1600" i="1" dirty="0">
              <a:cs typeface="Calibri"/>
            </a:endParaRPr>
          </a:p>
          <a:p>
            <a:pPr marL="0" indent="0">
              <a:buNone/>
            </a:pPr>
            <a:r>
              <a:rPr lang="cs-CZ" sz="1600" dirty="0">
                <a:ea typeface="+mn-lt"/>
                <a:cs typeface="+mn-lt"/>
              </a:rPr>
              <a:t>  </a:t>
            </a:r>
            <a:endParaRPr lang="cs-CZ" sz="16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3D0843-3A36-D29A-77E1-CDF522C4E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0" r="11668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548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76BE-DECC-15E0-EC56-1FAE147E6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Děkuj</a:t>
            </a:r>
            <a:r>
              <a:rPr lang="cs-CZ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eme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za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pozornost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94293-2D68-AB3D-821C-7CFE54E36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Metodické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setkání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pedagogů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 12.5.2022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DA874D-2F67-98F4-2ACA-729C7958F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5"/>
          <a:stretch/>
        </p:blipFill>
        <p:spPr>
          <a:xfrm>
            <a:off x="-96436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053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DF844E-E4C8-9FB2-163C-E5EB5E838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ABE8-5F60-D23D-1685-86952DA3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Portugalské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školství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na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Madeiře</a:t>
            </a:r>
            <a:endParaRPr lang="en-US" sz="3600" b="1" err="1">
              <a:solidFill>
                <a:schemeClr val="accent1">
                  <a:lumMod val="75000"/>
                </a:schemeClr>
              </a:solidFill>
              <a:ea typeface="Calibri Light"/>
              <a:cs typeface="Calibri Light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1BB0-11F0-F0A9-8A9A-6AEE7F06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Základní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vzdělávání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všeobecné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povinné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a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bezplatné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a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trvá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devět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let, od 6 do 15 let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věku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. Je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rozděleno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tři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cykly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ciclos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).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Úspěšné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absolvování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potvrzeno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diplomem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o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ukončení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základní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povinné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školní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docházky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escolaridade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básica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obrigatória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). </a:t>
            </a:r>
          </a:p>
          <a:p>
            <a:endParaRPr lang="en-US" sz="1800">
              <a:solidFill>
                <a:schemeClr val="accent6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27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58800-61AC-8C6D-4CB2-95C6ADC616E2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ea typeface="+mn-lt"/>
                <a:cs typeface="+mn-lt"/>
              </a:rPr>
              <a:t>Seznámení</a:t>
            </a:r>
            <a:r>
              <a:rPr lang="en-US" sz="2200">
                <a:ea typeface="+mn-lt"/>
                <a:cs typeface="+mn-lt"/>
              </a:rPr>
              <a:t> s </a:t>
            </a:r>
            <a:r>
              <a:rPr lang="en-US" sz="2200" err="1">
                <a:ea typeface="+mn-lt"/>
                <a:cs typeface="+mn-lt"/>
              </a:rPr>
              <a:t>jiným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vzdělávacím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systémem</a:t>
            </a:r>
            <a:r>
              <a:rPr lang="en-US" sz="2200">
                <a:ea typeface="+mn-lt"/>
                <a:cs typeface="+mn-lt"/>
              </a:rPr>
              <a:t> a s </a:t>
            </a:r>
            <a:r>
              <a:rPr lang="en-US" sz="2200" err="1">
                <a:ea typeface="+mn-lt"/>
                <a:cs typeface="+mn-lt"/>
              </a:rPr>
              <a:t>problematikou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práce</a:t>
            </a:r>
            <a:r>
              <a:rPr lang="en-US" sz="2200">
                <a:ea typeface="+mn-lt"/>
                <a:cs typeface="+mn-lt"/>
              </a:rPr>
              <a:t> s </a:t>
            </a:r>
            <a:r>
              <a:rPr lang="en-US" sz="2200" err="1">
                <a:ea typeface="+mn-lt"/>
                <a:cs typeface="+mn-lt"/>
              </a:rPr>
              <a:t>dětmi</a:t>
            </a:r>
            <a:r>
              <a:rPr lang="en-US" sz="2200">
                <a:ea typeface="+mn-lt"/>
                <a:cs typeface="+mn-lt"/>
              </a:rPr>
              <a:t> s </a:t>
            </a:r>
            <a:r>
              <a:rPr lang="en-US" sz="2200" err="1">
                <a:ea typeface="+mn-lt"/>
                <a:cs typeface="+mn-lt"/>
              </a:rPr>
              <a:t>odlišným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mateřským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jazykem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2CA10FF-FB75-756B-C0FC-D8C69D11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76" y="2569464"/>
            <a:ext cx="4905248" cy="3678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D0C59D-6F9F-5284-D3B7-EB3A344A1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4311"/>
              </p:ext>
            </p:extLst>
          </p:nvPr>
        </p:nvGraphicFramePr>
        <p:xfrm>
          <a:off x="6254496" y="2987823"/>
          <a:ext cx="5468113" cy="284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069">
                  <a:extLst>
                    <a:ext uri="{9D8B030D-6E8A-4147-A177-3AD203B41FA5}">
                      <a16:colId xmlns:a16="http://schemas.microsoft.com/office/drawing/2014/main" val="2702814701"/>
                    </a:ext>
                  </a:extLst>
                </a:gridCol>
                <a:gridCol w="2894044">
                  <a:extLst>
                    <a:ext uri="{9D8B030D-6E8A-4147-A177-3AD203B41FA5}">
                      <a16:colId xmlns:a16="http://schemas.microsoft.com/office/drawing/2014/main" val="2799124408"/>
                    </a:ext>
                  </a:extLst>
                </a:gridCol>
              </a:tblGrid>
              <a:tr h="2842219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r>
                        <a:rPr lang="en-US" sz="2400" err="1">
                          <a:effectLst/>
                        </a:rPr>
                        <a:t>Základní</a:t>
                      </a:r>
                      <a:r>
                        <a:rPr lang="en-US" sz="2400">
                          <a:effectLst/>
                        </a:rPr>
                        <a:t> </a:t>
                      </a:r>
                      <a:r>
                        <a:rPr lang="en-US" sz="2400" err="1">
                          <a:effectLst/>
                        </a:rPr>
                        <a:t>škola</a:t>
                      </a:r>
                      <a:endParaRPr lang="en-US" sz="4300" err="1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B1°C com PE do </a:t>
                      </a:r>
                      <a:r>
                        <a:rPr lang="en-US" sz="2400" err="1">
                          <a:effectLst/>
                        </a:rPr>
                        <a:t>Areeiro</a:t>
                      </a:r>
                      <a:r>
                        <a:rPr lang="en-US" sz="2400">
                          <a:effectLst/>
                        </a:rPr>
                        <a:t> e </a:t>
                      </a:r>
                      <a:r>
                        <a:rPr lang="en-US" sz="2400" err="1">
                          <a:effectLst/>
                        </a:rPr>
                        <a:t>Lombada</a:t>
                      </a:r>
                      <a:endParaRPr lang="en-US" sz="4300">
                        <a:effectLst/>
                      </a:endParaRPr>
                    </a:p>
                    <a:p>
                      <a:endParaRPr lang="en-US" sz="4300">
                        <a:effectLst/>
                      </a:endParaRPr>
                    </a:p>
                    <a:p>
                      <a:endParaRPr lang="en-US" sz="4300">
                        <a:effectLst/>
                      </a:endParaRPr>
                    </a:p>
                  </a:txBody>
                  <a:tcPr marL="164310" marR="1643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err="1">
                          <a:effectLst/>
                        </a:rPr>
                        <a:t>Základní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r>
                        <a:rPr lang="en-US" sz="2400" err="1">
                          <a:effectLst/>
                        </a:rPr>
                        <a:t>škola</a:t>
                      </a:r>
                      <a:endParaRPr lang="en-US" sz="4300" err="1">
                        <a:effectLst/>
                      </a:endParaRPr>
                    </a:p>
                    <a:p>
                      <a:pPr lvl="0" algn="just">
                        <a:buNone/>
                      </a:pPr>
                      <a:r>
                        <a:rPr lang="en-US" sz="2400" err="1">
                          <a:effectLst/>
                        </a:rPr>
                        <a:t>Caminho</a:t>
                      </a:r>
                      <a:r>
                        <a:rPr lang="en-US" sz="2400">
                          <a:effectLst/>
                        </a:rPr>
                        <a:t> do </a:t>
                      </a:r>
                      <a:r>
                        <a:rPr lang="en-US" sz="2400" err="1">
                          <a:effectLst/>
                        </a:rPr>
                        <a:t>Arieiro</a:t>
                      </a:r>
                      <a:r>
                        <a:rPr lang="en-US" sz="2400">
                          <a:effectLst/>
                        </a:rPr>
                        <a:t> 102, Funchal</a:t>
                      </a:r>
                      <a:endParaRPr lang="en-US" sz="4300">
                        <a:effectLst/>
                      </a:endParaRPr>
                    </a:p>
                  </a:txBody>
                  <a:tcPr marL="164310" marR="164310" marT="0" marB="0"/>
                </a:tc>
                <a:extLst>
                  <a:ext uri="{0D108BD9-81ED-4DB2-BD59-A6C34878D82A}">
                    <a16:rowId xmlns:a16="http://schemas.microsoft.com/office/drawing/2014/main" val="351780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2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0197F-CCBE-01EA-4001-2909AC32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53" y="463736"/>
            <a:ext cx="4326831" cy="280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i="1" kern="120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Nácvik</a:t>
            </a:r>
            <a:r>
              <a:rPr lang="en-US" sz="2600" i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čtení</a:t>
            </a:r>
            <a:br>
              <a:rPr lang="en-US" sz="2600" kern="1200"/>
            </a:b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PORTUGALŠTINA pro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děti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s 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odlišným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mateřským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jazykem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Pracovní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listy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v 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jejich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mateřském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jazyce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s 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překladem</a:t>
            </a:r>
            <a:r>
              <a:rPr lang="en-US" sz="2600" i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600" i="1" kern="120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portugalštiny</a:t>
            </a:r>
            <a:endParaRPr lang="en-US" sz="2600" kern="120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5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646E9CC-DF69-D766-7EB2-BFF5AE3A0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3" b="357"/>
          <a:stretch/>
        </p:blipFill>
        <p:spPr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4B100F2-DC1E-A72D-1C39-A78C7651A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5" r="6597" b="-3"/>
          <a:stretch/>
        </p:blipFill>
        <p:spPr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476CE00B-EEE9-CCA7-0419-EC0B0E726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007" r="44333" b="-1"/>
          <a:stretch/>
        </p:blipFill>
        <p:spPr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5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BED374-8797-5E5A-34B2-890DDF7C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05" b="2404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8EE65-D2CB-F67D-EB6D-3DDD6E77CBD7}"/>
              </a:ext>
            </a:extLst>
          </p:cNvPr>
          <p:cNvSpPr txBox="1"/>
          <p:nvPr/>
        </p:nvSpPr>
        <p:spPr>
          <a:xfrm>
            <a:off x="6638578" y="2871982"/>
            <a:ext cx="5004073" cy="3181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/>
              <a:t>Škola v okrajové části Funchalu se zaměřením na elementární vzdělávání a environmentální výchovu.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/>
              <a:t>Cílem stáže bylo seznámení s jiným vzdělávacím systémem a s problematikou práce s dětmi s odlišným mateřským jazykem.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/>
              <a:t>Klima školy je ovlivněno hlavní vizí „výchova a vzdělávání v souznění s přírodou a její ochranou“. Působení na děti je v tomto duchu velmi propracované a soustavné. Pedagogický sbor se s touto vizí ztotožňuje. Tomu napomáhají i pravidelné porady vedení školy se sborem. Inkluze žáků s OMJ začala v Portugalsku mnohem dříve než u nás. Tomu odpovídá i odborná a metodická vyspělost učitelů  pro práci s žáky s OMJ.</a:t>
            </a:r>
          </a:p>
        </p:txBody>
      </p:sp>
    </p:spTree>
    <p:extLst>
      <p:ext uri="{BB962C8B-B14F-4D97-AF65-F5344CB8AC3E}">
        <p14:creationId xmlns:p14="http://schemas.microsoft.com/office/powerpoint/2010/main" val="328083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CF542-2119-0159-8D65-C1B67FD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Přínos stáže:</a:t>
            </a: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Přínos jako vedoucí pracovník školy vidím v důležitosti jasné a srozumitelné vize pro výchovu a vzdělávání všech dětí. Vizi musí odpovídat i školní vzdělávací program, který jako průřezové téma obsahuje i problematiku multikulturní výchovy, osobnostní, environmentální a sociální výchovy.</a:t>
            </a: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7DBAA8-2242-3277-83AB-C2062DBCC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72" r="-1" b="10959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EB9139-F5C0-63D3-D07A-94F0BB73F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4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124FC2B2-F276-DA3F-A100-79F84F9E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181" r="-1" b="2625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2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3184D-5C74-470A-AFD0-3CE2F032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400"/>
            </a:br>
            <a:endParaRPr lang="en-US" sz="1400"/>
          </a:p>
        </p:txBody>
      </p:sp>
      <p:pic>
        <p:nvPicPr>
          <p:cNvPr id="11" name="Picture 12" descr="Obsah obrázku text, osoba, pracovní stůl&#10;&#10;Popis byl vytvořen automaticky">
            <a:extLst>
              <a:ext uri="{FF2B5EF4-FFF2-40B4-BE49-F238E27FC236}">
                <a16:creationId xmlns:a16="http://schemas.microsoft.com/office/drawing/2014/main" id="{F8BECED3-C629-45B6-BFB0-F40C31947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1B4AA5BF-3E57-7F5F-F05D-D507D505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14599"/>
            <a:ext cx="6251110" cy="41512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err="1"/>
              <a:t>Environmentální</a:t>
            </a:r>
            <a:r>
              <a:rPr lang="en-US" sz="2400"/>
              <a:t> </a:t>
            </a:r>
            <a:r>
              <a:rPr lang="en-US" sz="2400" err="1"/>
              <a:t>výchova</a:t>
            </a:r>
            <a:r>
              <a:rPr lang="en-US" sz="2400"/>
              <a:t>, </a:t>
            </a:r>
            <a:r>
              <a:rPr lang="en-US" sz="2400" err="1"/>
              <a:t>počítačová</a:t>
            </a:r>
            <a:r>
              <a:rPr lang="en-US" sz="2400"/>
              <a:t> </a:t>
            </a:r>
            <a:r>
              <a:rPr lang="en-US" sz="2400" err="1"/>
              <a:t>gramotnost</a:t>
            </a:r>
            <a:br>
              <a:rPr lang="cs-CZ" sz="2400"/>
            </a:br>
            <a:r>
              <a:rPr lang="en-US" sz="2400" err="1"/>
              <a:t>Výuka</a:t>
            </a:r>
            <a:r>
              <a:rPr lang="en-US" sz="2400"/>
              <a:t> </a:t>
            </a:r>
            <a:r>
              <a:rPr lang="en-US" sz="2400" err="1"/>
              <a:t>čtení</a:t>
            </a:r>
            <a:r>
              <a:rPr lang="en-US" sz="2400"/>
              <a:t>, </a:t>
            </a:r>
            <a:r>
              <a:rPr lang="en-US" sz="2400" err="1"/>
              <a:t>dramatizace</a:t>
            </a:r>
            <a:r>
              <a:rPr lang="en-US" sz="2400"/>
              <a:t>, </a:t>
            </a:r>
            <a:r>
              <a:rPr lang="en-US" sz="2400" err="1"/>
              <a:t>práce</a:t>
            </a:r>
            <a:r>
              <a:rPr lang="en-US" sz="2400"/>
              <a:t>  s </a:t>
            </a:r>
            <a:r>
              <a:rPr lang="en-US" sz="2400" err="1"/>
              <a:t>dětmi</a:t>
            </a:r>
            <a:r>
              <a:rPr lang="en-US" sz="2400"/>
              <a:t> s OM J-2xVenezuela, 1xPolsko, 3xRusko, 1xIrsko</a:t>
            </a:r>
            <a:br>
              <a:rPr lang="en-US" sz="2400"/>
            </a:br>
            <a:r>
              <a:rPr lang="en-US" sz="2400" err="1"/>
              <a:t>Výtvarné</a:t>
            </a:r>
            <a:r>
              <a:rPr lang="en-US" sz="2400"/>
              <a:t> </a:t>
            </a:r>
            <a:r>
              <a:rPr lang="en-US" sz="2400" err="1"/>
              <a:t>techniky</a:t>
            </a:r>
            <a:r>
              <a:rPr lang="en-US" sz="2400"/>
              <a:t>, </a:t>
            </a:r>
            <a:r>
              <a:rPr lang="en-US" sz="2400" err="1"/>
              <a:t>kreativita</a:t>
            </a:r>
            <a:r>
              <a:rPr lang="en-US" sz="2400"/>
              <a:t> </a:t>
            </a:r>
            <a:r>
              <a:rPr lang="en-US" sz="2400" err="1"/>
              <a:t>dětí</a:t>
            </a:r>
            <a:r>
              <a:rPr lang="en-US" sz="2400"/>
              <a:t>, </a:t>
            </a:r>
            <a:r>
              <a:rPr lang="en-US" sz="2400" err="1"/>
              <a:t>rozvíjení</a:t>
            </a:r>
            <a:r>
              <a:rPr lang="en-US" sz="2400"/>
              <a:t> </a:t>
            </a:r>
            <a:r>
              <a:rPr lang="en-US" sz="2400" err="1"/>
              <a:t>jemné</a:t>
            </a:r>
            <a:r>
              <a:rPr lang="en-US" sz="2400"/>
              <a:t> </a:t>
            </a:r>
            <a:r>
              <a:rPr lang="en-US" sz="2400" err="1"/>
              <a:t>motoriky</a:t>
            </a:r>
            <a:r>
              <a:rPr lang="en-US" sz="2400"/>
              <a:t>.</a:t>
            </a:r>
            <a:br>
              <a:rPr lang="en-US" sz="2400"/>
            </a:br>
            <a:r>
              <a:rPr lang="en-US" sz="2400" err="1"/>
              <a:t>Tělesná</a:t>
            </a:r>
            <a:r>
              <a:rPr lang="en-US" sz="2400"/>
              <a:t> </a:t>
            </a:r>
            <a:r>
              <a:rPr lang="en-US" sz="2400" err="1"/>
              <a:t>výchova</a:t>
            </a:r>
            <a:r>
              <a:rPr lang="en-US" sz="2400"/>
              <a:t>, </a:t>
            </a:r>
            <a:r>
              <a:rPr lang="en-US" sz="2400" err="1"/>
              <a:t>počítačová</a:t>
            </a:r>
            <a:r>
              <a:rPr lang="en-US" sz="2400"/>
              <a:t> </a:t>
            </a:r>
            <a:r>
              <a:rPr lang="en-US" sz="2400" err="1"/>
              <a:t>gramotnost</a:t>
            </a:r>
            <a:r>
              <a:rPr lang="en-US" sz="2400"/>
              <a:t>.</a:t>
            </a:r>
            <a:br>
              <a:rPr lang="en-US" sz="2400"/>
            </a:br>
            <a:r>
              <a:rPr lang="en-US" sz="2400" err="1"/>
              <a:t>Ekologická</a:t>
            </a:r>
            <a:r>
              <a:rPr lang="en-US" sz="2400"/>
              <a:t> </a:t>
            </a:r>
            <a:r>
              <a:rPr lang="en-US" sz="2400" err="1"/>
              <a:t>témata</a:t>
            </a:r>
            <a:r>
              <a:rPr lang="en-US" sz="2400"/>
              <a:t>, </a:t>
            </a:r>
            <a:r>
              <a:rPr lang="en-US" sz="2400" err="1"/>
              <a:t>třídění</a:t>
            </a:r>
            <a:r>
              <a:rPr lang="en-US" sz="2400"/>
              <a:t> </a:t>
            </a:r>
            <a:r>
              <a:rPr lang="en-US" sz="2400" err="1"/>
              <a:t>odpadu</a:t>
            </a:r>
            <a:r>
              <a:rPr lang="en-US" sz="2400"/>
              <a:t>, </a:t>
            </a:r>
            <a:r>
              <a:rPr lang="en-US" sz="2400" err="1"/>
              <a:t>herní</a:t>
            </a:r>
            <a:r>
              <a:rPr lang="en-US" sz="2400"/>
              <a:t> </a:t>
            </a:r>
            <a:r>
              <a:rPr lang="en-US" sz="2400" err="1"/>
              <a:t>prvky</a:t>
            </a:r>
            <a:r>
              <a:rPr lang="en-US" sz="2400"/>
              <a:t>. </a:t>
            </a:r>
            <a:r>
              <a:rPr lang="en-US" sz="2400" err="1"/>
              <a:t>Využití</a:t>
            </a:r>
            <a:r>
              <a:rPr lang="en-US" sz="2400"/>
              <a:t> </a:t>
            </a:r>
            <a:r>
              <a:rPr lang="en-US" sz="2400" err="1"/>
              <a:t>digitální</a:t>
            </a:r>
            <a:r>
              <a:rPr lang="en-US" sz="2400"/>
              <a:t> </a:t>
            </a:r>
            <a:r>
              <a:rPr lang="en-US" sz="2400" err="1"/>
              <a:t>techniky</a:t>
            </a:r>
            <a:r>
              <a:rPr lang="en-US" sz="2400"/>
              <a:t> </a:t>
            </a:r>
            <a:r>
              <a:rPr lang="en-US" sz="2400" err="1"/>
              <a:t>ve</a:t>
            </a:r>
            <a:r>
              <a:rPr lang="en-US" sz="2400"/>
              <a:t> </a:t>
            </a:r>
            <a:r>
              <a:rPr lang="en-US" sz="2400" err="1"/>
              <a:t>výuce</a:t>
            </a:r>
            <a:r>
              <a:rPr lang="en-US" sz="2400"/>
              <a:t>.</a:t>
            </a:r>
            <a:br>
              <a:rPr lang="en-US" sz="2400"/>
            </a:br>
            <a:r>
              <a:rPr lang="en-US" sz="2400" err="1"/>
              <a:t>Nácvik</a:t>
            </a:r>
            <a:r>
              <a:rPr lang="en-US" sz="2400"/>
              <a:t> </a:t>
            </a:r>
            <a:r>
              <a:rPr lang="en-US" sz="2400" err="1"/>
              <a:t>čtení</a:t>
            </a:r>
            <a:r>
              <a:rPr lang="en-US" sz="2400"/>
              <a:t>, </a:t>
            </a:r>
            <a:r>
              <a:rPr lang="en-US" sz="2400" err="1"/>
              <a:t>portugalština</a:t>
            </a:r>
            <a:r>
              <a:rPr lang="en-US" sz="2400"/>
              <a:t> pro děti s </a:t>
            </a:r>
            <a:r>
              <a:rPr lang="en-US" sz="2400" err="1"/>
              <a:t>odlišným</a:t>
            </a:r>
            <a:r>
              <a:rPr lang="en-US" sz="2400"/>
              <a:t> </a:t>
            </a:r>
            <a:r>
              <a:rPr lang="en-US" sz="2400" err="1"/>
              <a:t>mateřským</a:t>
            </a:r>
            <a:r>
              <a:rPr lang="en-US" sz="2400"/>
              <a:t> </a:t>
            </a:r>
            <a:r>
              <a:rPr lang="en-US" sz="2400" err="1"/>
              <a:t>jazykem</a:t>
            </a:r>
            <a:r>
              <a:rPr lang="en-US" sz="2400"/>
              <a:t>. </a:t>
            </a:r>
            <a:r>
              <a:rPr lang="en-US" sz="2400" err="1"/>
              <a:t>Pracovní</a:t>
            </a:r>
            <a:r>
              <a:rPr lang="en-US" sz="2400"/>
              <a:t> </a:t>
            </a:r>
            <a:r>
              <a:rPr lang="en-US" sz="2400" err="1"/>
              <a:t>listy</a:t>
            </a:r>
            <a:r>
              <a:rPr lang="en-US" sz="2400"/>
              <a:t> v </a:t>
            </a:r>
            <a:r>
              <a:rPr lang="en-US" sz="2400" err="1"/>
              <a:t>jejich</a:t>
            </a:r>
            <a:r>
              <a:rPr lang="en-US" sz="2400"/>
              <a:t> </a:t>
            </a:r>
            <a:r>
              <a:rPr lang="en-US" sz="2400" err="1"/>
              <a:t>mateřském</a:t>
            </a:r>
            <a:r>
              <a:rPr lang="en-US" sz="2400"/>
              <a:t> </a:t>
            </a:r>
            <a:r>
              <a:rPr lang="en-US" sz="2400" err="1"/>
              <a:t>jazyce</a:t>
            </a:r>
            <a:r>
              <a:rPr lang="en-US" sz="2400"/>
              <a:t> s </a:t>
            </a:r>
            <a:r>
              <a:rPr lang="en-US" sz="2400" err="1"/>
              <a:t>překladem</a:t>
            </a:r>
            <a:r>
              <a:rPr lang="en-US" sz="2400"/>
              <a:t> do </a:t>
            </a:r>
            <a:r>
              <a:rPr lang="en-US" sz="2400" err="1"/>
              <a:t>portugalštiny</a:t>
            </a:r>
            <a:r>
              <a:rPr lang="en-US" sz="2400"/>
              <a:t>.</a:t>
            </a:r>
            <a:br>
              <a:rPr lang="en-US" sz="2400"/>
            </a:br>
            <a:r>
              <a:rPr lang="en-US" sz="2400" err="1"/>
              <a:t>Zájmové</a:t>
            </a:r>
            <a:r>
              <a:rPr lang="en-US" sz="2400"/>
              <a:t> </a:t>
            </a:r>
            <a:r>
              <a:rPr lang="en-US" sz="2400" err="1"/>
              <a:t>vzdělávání</a:t>
            </a:r>
            <a:r>
              <a:rPr lang="en-US" sz="2400"/>
              <a:t>. </a:t>
            </a:r>
            <a:r>
              <a:rPr lang="en-US" sz="2400" err="1"/>
              <a:t>Nabídka</a:t>
            </a:r>
            <a:r>
              <a:rPr lang="en-US" sz="2400"/>
              <a:t> </a:t>
            </a:r>
            <a:r>
              <a:rPr lang="en-US" sz="2400" err="1"/>
              <a:t>kroužků</a:t>
            </a:r>
            <a:r>
              <a:rPr lang="en-US" sz="2400"/>
              <a:t>. </a:t>
            </a:r>
            <a:br>
              <a:rPr lang="en-US" sz="2400"/>
            </a:br>
            <a:r>
              <a:rPr lang="en-US" sz="2400" err="1"/>
              <a:t>Využití</a:t>
            </a:r>
            <a:r>
              <a:rPr lang="en-US" sz="2400"/>
              <a:t> </a:t>
            </a:r>
            <a:r>
              <a:rPr lang="en-US" sz="2400" err="1"/>
              <a:t>vnitřních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venkovních</a:t>
            </a:r>
            <a:r>
              <a:rPr lang="en-US" sz="2400"/>
              <a:t> </a:t>
            </a:r>
            <a:r>
              <a:rPr lang="en-US" sz="2400" err="1"/>
              <a:t>sportovišť</a:t>
            </a:r>
            <a:r>
              <a:rPr lang="en-US" sz="2400"/>
              <a:t>, </a:t>
            </a:r>
            <a:r>
              <a:rPr lang="en-US" sz="2400" err="1"/>
              <a:t>aktivní</a:t>
            </a:r>
            <a:r>
              <a:rPr lang="en-US" sz="2400"/>
              <a:t> </a:t>
            </a:r>
            <a:r>
              <a:rPr lang="en-US" sz="2400" err="1"/>
              <a:t>pohyb</a:t>
            </a:r>
            <a:r>
              <a:rPr lang="en-US" sz="2400"/>
              <a:t>, </a:t>
            </a:r>
            <a:r>
              <a:rPr lang="en-US" sz="2400" err="1"/>
              <a:t>relaxace</a:t>
            </a:r>
            <a:r>
              <a:rPr lang="en-US" sz="2400"/>
              <a:t>, </a:t>
            </a:r>
            <a:r>
              <a:rPr lang="en-US" sz="2400" err="1"/>
              <a:t>přestávky</a:t>
            </a:r>
            <a:r>
              <a:rPr lang="en-US" sz="2400"/>
              <a:t> děti </a:t>
            </a:r>
            <a:r>
              <a:rPr lang="en-US" sz="2400" err="1"/>
              <a:t>tráví</a:t>
            </a:r>
            <a:r>
              <a:rPr lang="en-US" sz="2400"/>
              <a:t> </a:t>
            </a:r>
            <a:r>
              <a:rPr lang="en-US" sz="2400" err="1"/>
              <a:t>venku</a:t>
            </a:r>
            <a:r>
              <a:rPr lang="en-US" sz="2400"/>
              <a:t>.</a:t>
            </a:r>
            <a:endParaRPr lang="en-US" sz="220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7F88B9-5A82-4D66-B2AB-66C2F43B91E0}"/>
              </a:ext>
            </a:extLst>
          </p:cNvPr>
          <p:cNvSpPr txBox="1"/>
          <p:nvPr/>
        </p:nvSpPr>
        <p:spPr>
          <a:xfrm>
            <a:off x="4862686" y="8513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kern="120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Činnos</a:t>
            </a:r>
            <a:r>
              <a:rPr lang="cs-CZ" sz="28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 a jejich výstupy, které mě zaujaly</a:t>
            </a:r>
            <a:endParaRPr lang="cs-CZ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E89962D-772C-4AF2-8F7E-55B9F274899C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Činnos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4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E1F8DF4-0564-4298-BFB5-7ABE8814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903BB1-F231-1BBB-B6BF-F43661E5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pt-BR" sz="3400"/>
              <a:t>Centro Infantil/ Escola Maria Eugénia de Canavial - Lactário</a:t>
            </a:r>
            <a:endParaRPr lang="cs-CZ" sz="3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7B9A50-0628-4DAA-85C2-732BEB94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5A9331-580D-41DF-BB59-DC7892BE0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157E8A6-397A-4DEA-8B71-387AA72B8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BF3AC-38FA-9BAD-EAE5-7ACF5B3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05199"/>
          </a:xfrm>
        </p:spPr>
        <p:txBody>
          <a:bodyPr>
            <a:normAutofit/>
          </a:bodyPr>
          <a:lstStyle/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Církevní (katolická) škola v centru Funchalu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Školu mohou navštěvovat žáci jakéhokoli vyznání či bez vyznání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MŠ a ZŠ 1.stupeň (1. – 4. třída)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150 žáků v MŠ, 200 žáků v ZŠ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MŠ 45 pedagogů (edukator)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ZŠ 18 pedagogů (profesor)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ZŠ – 2 paralelní třídy po 23 dětech</a:t>
            </a:r>
          </a:p>
          <a:p>
            <a:r>
              <a:rPr lang="cs-CZ" sz="1900">
                <a:solidFill>
                  <a:schemeClr val="tx1">
                    <a:alpha val="60000"/>
                  </a:schemeClr>
                </a:solidFill>
              </a:rPr>
              <a:t>•	uniformy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290687B-5124-628D-4823-35D057C0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76" y="766800"/>
            <a:ext cx="1946040" cy="25181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C23BC1-4CDE-CD7E-91D8-BE033E62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84" y="879394"/>
            <a:ext cx="2526154" cy="22929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91ABA2-3C79-F272-0E85-F3F6929C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886" y="3573092"/>
            <a:ext cx="1979024" cy="25181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233842-B077-DE45-8B8D-DE9038360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985" y="3667094"/>
            <a:ext cx="2524337" cy="23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93D49-6470-6926-4761-50F71A5A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cs-CZ" sz="3600"/>
              <a:t>Organizace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4F5CE-EB9A-7A27-B3A0-BEA5E803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cs-CZ" sz="1700"/>
              <a:t>•	Vyučování začíná v 8,15</a:t>
            </a:r>
          </a:p>
          <a:p>
            <a:r>
              <a:rPr lang="cs-CZ" sz="1700"/>
              <a:t>•	1. blok výuky 8,15 – 10,15  (portugalština, matematika, prvouka)</a:t>
            </a:r>
          </a:p>
          <a:p>
            <a:r>
              <a:rPr lang="cs-CZ" sz="1700"/>
              <a:t>•	30 min. přestávka</a:t>
            </a:r>
          </a:p>
          <a:p>
            <a:r>
              <a:rPr lang="cs-CZ" sz="1700"/>
              <a:t>•	2. blok výuky 10,15 – 12,15 (tělesná výchova, hudební výchova, angličtina)</a:t>
            </a:r>
          </a:p>
          <a:p>
            <a:r>
              <a:rPr lang="cs-CZ" sz="1700"/>
              <a:t>•	Oběd</a:t>
            </a:r>
          </a:p>
          <a:p>
            <a:r>
              <a:rPr lang="cs-CZ" sz="1700"/>
              <a:t>•	Odpolední vyučování do 13,15 ( volitelná španělština, informatika, náboženství, čtenářství)</a:t>
            </a:r>
          </a:p>
          <a:p>
            <a:r>
              <a:rPr lang="cs-CZ" sz="1700"/>
              <a:t>•	Družina do 18,30</a:t>
            </a:r>
          </a:p>
          <a:p>
            <a:r>
              <a:rPr lang="cs-CZ" sz="1700"/>
              <a:t>•	Druhý jazyk - angličtina</a:t>
            </a:r>
          </a:p>
          <a:p>
            <a:r>
              <a:rPr lang="cs-CZ" sz="1700"/>
              <a:t>•	Vysvědčení 3x ročně – prosinec, duben, 1. týden v červenci (známky + slovní hodnocení)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D9848C-D878-B8E0-6B72-A7B5FA65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40" y="638175"/>
            <a:ext cx="2112652" cy="27056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638ACE-5517-2657-2825-116076CE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10" y="3514176"/>
            <a:ext cx="2132511" cy="2705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3A2D83-7EA4-8778-D60B-6F238E91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587" y="2839751"/>
            <a:ext cx="2573279" cy="3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2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812</Words>
  <Application>Microsoft Office PowerPoint</Application>
  <PresentationFormat>Širokoúhlá obrazovka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systému Office</vt:lpstr>
      <vt:lpstr>Prezentace aplikace PowerPoint</vt:lpstr>
      <vt:lpstr>Portugalské školství na Madeiře</vt:lpstr>
      <vt:lpstr>Prezentace aplikace PowerPoint</vt:lpstr>
      <vt:lpstr>Nácvik čtení PORTUGALŠTINA pro děti s odlišným mateřským jazykem. Pracovní listy v jejich mateřském jazyce s překladem do portugalštiny</vt:lpstr>
      <vt:lpstr>Prezentace aplikace PowerPoint</vt:lpstr>
      <vt:lpstr>Přínos stáže:  Přínos jako vedoucí pracovník školy vidím v důležitosti jasné a srozumitelné vize pro výchovu a vzdělávání všech dětí. Vizi musí odpovídat i školní vzdělávací program, který jako průřezové téma obsahuje i problematiku multikulturní výchovy, osobnostní, environmentální a sociální výchovy. </vt:lpstr>
      <vt:lpstr> </vt:lpstr>
      <vt:lpstr>Centro Infantil/ Escola Maria Eugénia de Canavial - Lactário</vt:lpstr>
      <vt:lpstr>Organizace výuky</vt:lpstr>
      <vt:lpstr>Prezentace aplikace PowerPoint</vt:lpstr>
      <vt:lpstr>Žáci s OMJ</vt:lpstr>
      <vt:lpstr>Celkové hodnocení stáže 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Lenka Kurtevová</cp:lastModifiedBy>
  <cp:revision>2</cp:revision>
  <dcterms:created xsi:type="dcterms:W3CDTF">2022-05-09T07:06:59Z</dcterms:created>
  <dcterms:modified xsi:type="dcterms:W3CDTF">2022-11-24T06:41:14Z</dcterms:modified>
</cp:coreProperties>
</file>