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5" r:id="rId5"/>
    <p:sldId id="258" r:id="rId6"/>
    <p:sldId id="264" r:id="rId7"/>
    <p:sldId id="262" r:id="rId8"/>
    <p:sldId id="270" r:id="rId9"/>
    <p:sldId id="271" r:id="rId10"/>
    <p:sldId id="269" r:id="rId11"/>
    <p:sldId id="272" r:id="rId12"/>
    <p:sldId id="274" r:id="rId13"/>
    <p:sldId id="273" r:id="rId14"/>
    <p:sldId id="275" r:id="rId15"/>
    <p:sldId id="261" r:id="rId16"/>
    <p:sldId id="263" r:id="rId17"/>
    <p:sldId id="260" r:id="rId18"/>
    <p:sldId id="259" r:id="rId19"/>
    <p:sldId id="26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a" initials="D" lastIdx="1" clrIdx="0">
    <p:extLst>
      <p:ext uri="{19B8F6BF-5375-455C-9EA6-DF929625EA0E}">
        <p15:presenceInfo xmlns:p15="http://schemas.microsoft.com/office/powerpoint/2012/main" userId="Den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5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pasparta.cz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centrumucebnic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smas.cz/autor/22104/jirina-bednarova/" TargetMode="External"/><Relationship Id="rId5" Type="http://schemas.openxmlformats.org/officeDocument/2006/relationships/hyperlink" Target="https://pracovnisesity.raabe.cz/" TargetMode="External"/><Relationship Id="rId4" Type="http://schemas.openxmlformats.org/officeDocument/2006/relationships/hyperlink" Target="https://www.dyscentrum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avnahracka.cz/chytre-didakticke-hracky-a-hry-pro-deti" TargetMode="External"/><Relationship Id="rId2" Type="http://schemas.openxmlformats.org/officeDocument/2006/relationships/hyperlink" Target="https://www.dyscentru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play.cz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pp5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I7kicGP_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dI7kicGP_A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A5EA1-5BB1-4A3A-9BA2-47D0F1CA2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Předškolák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808A80-9251-44CB-8DD8-B797C86B4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Příprava na hladký start</a:t>
            </a:r>
          </a:p>
        </p:txBody>
      </p:sp>
    </p:spTree>
    <p:extLst>
      <p:ext uri="{BB962C8B-B14F-4D97-AF65-F5344CB8AC3E}">
        <p14:creationId xmlns:p14="http://schemas.microsoft.com/office/powerpoint/2010/main" val="6044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51E9F-B091-4ED4-922D-4B6D1AA6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Pracovní zralost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2B5B814-8863-4B57-A8BF-EE29E72E1792}"/>
              </a:ext>
            </a:extLst>
          </p:cNvPr>
          <p:cNvSpPr/>
          <p:nvPr/>
        </p:nvSpPr>
        <p:spPr>
          <a:xfrm>
            <a:off x="1295402" y="2776756"/>
            <a:ext cx="7773097" cy="281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cs-CZ" sz="2400" dirty="0">
                <a:cs typeface="Times New Roman" panose="02020603050405020304" pitchFamily="18" charset="0"/>
              </a:rPr>
              <a:t>Vydržet u činnosti cca 15 minut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cs-CZ" sz="2400" dirty="0">
                <a:cs typeface="Times New Roman" panose="02020603050405020304" pitchFamily="18" charset="0"/>
              </a:rPr>
              <a:t>Vydržet u činnosti, i když mne nebaví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cs-CZ" sz="2400" dirty="0">
                <a:cs typeface="Times New Roman" panose="02020603050405020304" pitchFamily="18" charset="0"/>
              </a:rPr>
              <a:t>Dokončit započatou činnost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cs-CZ" sz="2400" dirty="0">
                <a:cs typeface="Times New Roman" panose="02020603050405020304" pitchFamily="18" charset="0"/>
              </a:rPr>
              <a:t>Vnímat a organizovat čas (povinnost – hra)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endParaRPr lang="cs-CZ" sz="2400" dirty="0"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52C70D-887C-4F3E-93BD-4E613E248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53" y="288270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9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85859-BE16-4F37-B147-734C0BC5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Sluchové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A3F854-90AC-4FB5-97F9-9FAA1704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Pozorně naslouchat čtenému textu</a:t>
            </a:r>
          </a:p>
          <a:p>
            <a:r>
              <a:rPr lang="cs-CZ" dirty="0"/>
              <a:t>Vyprávět, co slyšelo</a:t>
            </a:r>
          </a:p>
          <a:p>
            <a:r>
              <a:rPr lang="cs-CZ" dirty="0"/>
              <a:t>Reprodukce rytmu: rozpočítadla, vytleskávání, veršování</a:t>
            </a:r>
          </a:p>
          <a:p>
            <a:r>
              <a:rPr lang="cs-CZ" dirty="0"/>
              <a:t>Sluchová analýza a syntéza: pozná první a poslední písmeno, slovní kopaná</a:t>
            </a:r>
          </a:p>
          <a:p>
            <a:r>
              <a:rPr lang="cs-CZ" dirty="0"/>
              <a:t>Umět se soustředit na jeden podnět a kulisu dát do pozadí: baf, kuk ve větě, pracuje i v šumu</a:t>
            </a:r>
          </a:p>
          <a:p>
            <a:r>
              <a:rPr lang="cs-CZ" dirty="0"/>
              <a:t>Sluchová paměť: najdi ve fazolích slona, myš a raka, přesně v tomto pořadí, zapamatovat si větu: Vezmi si žlutou pastelku a do horního řádku doplň…</a:t>
            </a:r>
          </a:p>
          <a:p>
            <a:r>
              <a:rPr lang="cs-CZ" dirty="0"/>
              <a:t>Sluchové rozlišování: léty - lety – letí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19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530D5-FFC6-41F7-8DC1-0AB803E5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Zrakové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EA270-3B9D-4F52-9531-09BC7CFBEB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Rozvíjí se koordinace očních pohybů a  vnímání detailů</a:t>
            </a:r>
          </a:p>
          <a:p>
            <a:r>
              <a:rPr lang="cs-CZ" dirty="0"/>
              <a:t>Rozlišování: detail, tvar, směr</a:t>
            </a:r>
          </a:p>
          <a:p>
            <a:r>
              <a:rPr lang="cs-CZ" dirty="0"/>
              <a:t>Paměť: pexeso, </a:t>
            </a:r>
            <a:r>
              <a:rPr lang="cs-CZ" dirty="0" err="1"/>
              <a:t>Kimova</a:t>
            </a:r>
            <a:r>
              <a:rPr lang="cs-CZ" dirty="0"/>
              <a:t> hra, překreslování zakrytého obrázku</a:t>
            </a:r>
          </a:p>
          <a:p>
            <a:r>
              <a:rPr lang="cs-CZ" dirty="0"/>
              <a:t>Zraková analýza a syntéza: mozaiky, rozstříhané pohlednice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87D3C79-926C-4843-B26A-4CAD4B4B45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8399" y="2560638"/>
            <a:ext cx="2344701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BB955-D400-4DF3-A595-26143D96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Orientace v prostoru a čase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E0171-0CF6-40F0-A644-D0C6155E00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400" dirty="0"/>
              <a:t>Znát své jméno, příjmení, adresu</a:t>
            </a:r>
          </a:p>
          <a:p>
            <a:r>
              <a:rPr lang="cs-CZ" sz="3400" dirty="0"/>
              <a:t>Ráno, poledne, večer</a:t>
            </a:r>
          </a:p>
          <a:p>
            <a:r>
              <a:rPr lang="cs-CZ" sz="3400" dirty="0"/>
              <a:t>Včera, zítra</a:t>
            </a:r>
          </a:p>
          <a:p>
            <a:r>
              <a:rPr lang="cs-CZ" sz="3400" dirty="0"/>
              <a:t>Den před středou, za čtvrtkem</a:t>
            </a:r>
          </a:p>
          <a:p>
            <a:r>
              <a:rPr lang="cs-CZ" sz="3400" dirty="0"/>
              <a:t>Nahoře, vpředu, vedle, nad, pod, uprostřed</a:t>
            </a:r>
          </a:p>
          <a:p>
            <a:r>
              <a:rPr lang="cs-CZ" sz="3400" dirty="0"/>
              <a:t>Rovně, doprava</a:t>
            </a:r>
          </a:p>
          <a:p>
            <a:pPr marL="0" indent="0">
              <a:buNone/>
            </a:pPr>
            <a:r>
              <a:rPr lang="cs-CZ" sz="3400" dirty="0"/>
              <a:t>Hra na obchod – fronta plyšáků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435B4D-D354-4D79-AF6E-5EB5E40323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100" dirty="0"/>
              <a:t>Pravá ruka</a:t>
            </a:r>
          </a:p>
          <a:p>
            <a:r>
              <a:rPr lang="cs-CZ" sz="2100" dirty="0"/>
              <a:t>Pravá, levá strana</a:t>
            </a:r>
          </a:p>
          <a:p>
            <a:r>
              <a:rPr lang="cs-CZ" sz="2100" dirty="0"/>
              <a:t>Pravý horní roh</a:t>
            </a:r>
          </a:p>
          <a:p>
            <a:r>
              <a:rPr lang="cs-CZ" sz="2100" dirty="0"/>
              <a:t>Dokázat sledovat prstem i očima řádek zleva doprava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Pravá ruka luská, luská</a:t>
            </a:r>
          </a:p>
        </p:txBody>
      </p:sp>
    </p:spTree>
    <p:extLst>
      <p:ext uri="{BB962C8B-B14F-4D97-AF65-F5344CB8AC3E}">
        <p14:creationId xmlns:p14="http://schemas.microsoft.com/office/powerpoint/2010/main" val="65513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5DC07-962F-460F-AA1A-4474F9CE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Matematické představy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A6591B-4D66-4888-9B88-D55B180EC2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První, poslední, prostřední</a:t>
            </a:r>
          </a:p>
          <a:p>
            <a:r>
              <a:rPr lang="cs-CZ" dirty="0"/>
              <a:t>Malý – velký</a:t>
            </a:r>
          </a:p>
          <a:p>
            <a:r>
              <a:rPr lang="cs-CZ" dirty="0"/>
              <a:t>Krátký – dlouhý</a:t>
            </a:r>
          </a:p>
          <a:p>
            <a:r>
              <a:rPr lang="cs-CZ" dirty="0"/>
              <a:t>Široký – úzký</a:t>
            </a:r>
          </a:p>
          <a:p>
            <a:r>
              <a:rPr lang="cs-CZ" dirty="0"/>
              <a:t>Více – méně, o jedno více</a:t>
            </a:r>
          </a:p>
          <a:p>
            <a:r>
              <a:rPr lang="cs-CZ" dirty="0"/>
              <a:t>Stejně, dohromady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2CD953-7183-48AD-A184-99C4183FD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Základní geometrické tvary</a:t>
            </a:r>
          </a:p>
          <a:p>
            <a:r>
              <a:rPr lang="cs-CZ" dirty="0"/>
              <a:t>Kategorie: velikost, počet, tvar, </a:t>
            </a:r>
            <a:r>
              <a:rPr lang="cs-CZ" b="1" dirty="0"/>
              <a:t>barva</a:t>
            </a:r>
            <a:r>
              <a:rPr lang="cs-CZ" dirty="0"/>
              <a:t>, směr</a:t>
            </a:r>
          </a:p>
          <a:p>
            <a:r>
              <a:rPr lang="cs-CZ" dirty="0"/>
              <a:t>Pojem množství do 5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107950-387A-403F-A8DC-1111AC46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712" y="4144860"/>
            <a:ext cx="1640528" cy="164052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4038C4-872B-491A-B03A-58A74B58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430" y="4357914"/>
            <a:ext cx="1728132" cy="17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49B1D05-7EA7-4210-93DF-F8AABDB0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Myšlení, řeč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8D20264-84B6-4C73-A944-33EB4CBE6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Myšlení, znalosti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52F57-A20F-41EA-91A5-6986C9C2E0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400" dirty="0"/>
              <a:t>vyjmenovat dny v týdnu, jména prstů, roční období</a:t>
            </a:r>
          </a:p>
          <a:p>
            <a:r>
              <a:rPr lang="cs-CZ" sz="6400" dirty="0"/>
              <a:t>Začít zpívat stejně, ve stejném tempu, při kreslení využít celou plochu papíru</a:t>
            </a:r>
          </a:p>
          <a:p>
            <a:r>
              <a:rPr lang="cs-CZ" sz="6400" dirty="0"/>
              <a:t>měsíce v roce, letní měsíce, který měsíc je po červnu, před zářím…)</a:t>
            </a:r>
          </a:p>
          <a:p>
            <a:r>
              <a:rPr lang="cs-CZ" sz="6400" dirty="0"/>
              <a:t> umí říci svou adresu? Proč je to důležité?</a:t>
            </a:r>
          </a:p>
          <a:p>
            <a:r>
              <a:rPr lang="cs-CZ" sz="6400" dirty="0"/>
              <a:t>Opaky slov-   Ano – ne                        zde – tam</a:t>
            </a:r>
          </a:p>
          <a:p>
            <a:r>
              <a:rPr lang="cs-CZ" sz="6400" dirty="0"/>
              <a:t>Vyjmenuj několik květin, druhů ovoce, zeleniny, pečiva, stromů, zvířat, mláďat, hudební nástroje</a:t>
            </a:r>
          </a:p>
          <a:p>
            <a:endParaRPr lang="cs-CZ" sz="5600" dirty="0"/>
          </a:p>
          <a:p>
            <a:endParaRPr lang="cs-CZ" sz="6000" dirty="0"/>
          </a:p>
          <a:p>
            <a:endParaRPr lang="cs-CZ" sz="5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55D4DB8-CB65-481A-AE0A-0DDAC7AC1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řeč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FDD94E2-0310-46C5-A64F-70FBBFF568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400" dirty="0"/>
              <a:t>Na otázku odpovídat celou větou</a:t>
            </a:r>
          </a:p>
          <a:p>
            <a:r>
              <a:rPr lang="cs-CZ" sz="6400" dirty="0"/>
              <a:t>Umět zpaměti krátké básničky, rozpočítadla, písničky  </a:t>
            </a:r>
          </a:p>
          <a:p>
            <a:r>
              <a:rPr lang="cs-CZ" sz="6400" dirty="0"/>
              <a:t>Mluvit přiměřeně pomalu, nahlas</a:t>
            </a:r>
          </a:p>
          <a:p>
            <a:r>
              <a:rPr lang="cs-CZ" sz="6400" dirty="0"/>
              <a:t>Správná výslovnost    </a:t>
            </a:r>
          </a:p>
          <a:p>
            <a:r>
              <a:rPr lang="cs-CZ" sz="6400" dirty="0"/>
              <a:t>Vyprávět co zažili</a:t>
            </a:r>
          </a:p>
          <a:p>
            <a:r>
              <a:rPr lang="cs-CZ" sz="6400" dirty="0"/>
              <a:t>Vyprávět pohádky</a:t>
            </a:r>
          </a:p>
          <a:p>
            <a:r>
              <a:rPr lang="cs-CZ" sz="6400" dirty="0"/>
              <a:t>Popsat obrázek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69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0B794-A77A-4F6C-8E5F-21842AA2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sešity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E0F661-7081-4A31-9AA5-1B66D2A65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hlinkClick r:id="rId2"/>
              </a:rPr>
              <a:t>https://www.centrumucebnic.cz/</a:t>
            </a:r>
            <a:endParaRPr lang="cs-CZ" b="1" dirty="0"/>
          </a:p>
          <a:p>
            <a:r>
              <a:rPr lang="cs-CZ" b="1" dirty="0">
                <a:hlinkClick r:id="rId3"/>
              </a:rPr>
              <a:t>www.pasparta.cz</a:t>
            </a:r>
            <a:endParaRPr lang="cs-CZ" b="1" dirty="0"/>
          </a:p>
          <a:p>
            <a:r>
              <a:rPr lang="cs-CZ" b="1" u="sng" dirty="0">
                <a:hlinkClick r:id="rId4"/>
              </a:rPr>
              <a:t>www.dyscentrum.org</a:t>
            </a:r>
          </a:p>
          <a:p>
            <a:r>
              <a:rPr lang="cs-CZ" b="1" u="sng" dirty="0">
                <a:hlinkClick r:id="rId4"/>
              </a:rPr>
              <a:t>https://www.tobias-ucebnice.cz/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>
              <a:hlinkClick r:id="rId5"/>
            </a:endParaRPr>
          </a:p>
          <a:p>
            <a:r>
              <a:rPr lang="cs-CZ" b="1" dirty="0">
                <a:hlinkClick r:id="rId5"/>
              </a:rPr>
              <a:t>https://pracovnisesity.raabe.cz/</a:t>
            </a:r>
            <a:endParaRPr lang="cs-CZ" b="1" dirty="0"/>
          </a:p>
          <a:p>
            <a:r>
              <a:rPr lang="cs-CZ" b="1" dirty="0">
                <a:hlinkClick r:id="rId6"/>
              </a:rPr>
              <a:t>https://www.kosmas.cz/autor/22104/jirina-bednarova/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EC79F2-C51A-44BE-A527-33F2A979B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8497" y="3307592"/>
            <a:ext cx="1373464" cy="13734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0AADFF-294D-44EA-9156-5BE74AC3D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484" y="3307592"/>
            <a:ext cx="973725" cy="13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3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40D02-E0A9-4B01-9094-35090683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Kde pořídit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0E4D8-61D3-4FA8-BF59-0A904F35D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800" b="1" u="sng" dirty="0">
                <a:hlinkClick r:id="rId2"/>
              </a:rPr>
              <a:t>www.dyscentrum.org</a:t>
            </a:r>
          </a:p>
          <a:p>
            <a:r>
              <a:rPr lang="cs-CZ" sz="3800" b="1" u="sng" dirty="0">
                <a:hlinkClick r:id="rId2"/>
              </a:rPr>
              <a:t>www.hrackoteka.cz</a:t>
            </a:r>
          </a:p>
          <a:p>
            <a:r>
              <a:rPr lang="cs-CZ" sz="3800" b="1" u="sng" dirty="0">
                <a:hlinkClick r:id="rId2"/>
              </a:rPr>
              <a:t>www.zabavneuceni.cz</a:t>
            </a:r>
          </a:p>
          <a:p>
            <a:r>
              <a:rPr lang="cs-CZ" sz="3800" b="1" u="sng" dirty="0">
                <a:hlinkClick r:id="rId3"/>
              </a:rPr>
              <a:t>www.spravnahracka.cz </a:t>
            </a:r>
          </a:p>
          <a:p>
            <a:r>
              <a:rPr lang="cs-CZ" sz="3800" b="1" dirty="0">
                <a:hlinkClick r:id="rId4"/>
              </a:rPr>
              <a:t>www.agatinsvet.cz</a:t>
            </a:r>
          </a:p>
          <a:p>
            <a:r>
              <a:rPr lang="it-IT" sz="3800" b="1" dirty="0">
                <a:hlinkClick r:id="rId4"/>
              </a:rPr>
              <a:t>www.educaplay.cz </a:t>
            </a:r>
            <a:endParaRPr lang="cs-CZ" sz="3800" b="1" dirty="0">
              <a:hlinkClick r:id="rId4"/>
            </a:endParaRPr>
          </a:p>
          <a:p>
            <a:r>
              <a:rPr lang="cs-CZ" sz="3800" b="1" dirty="0">
                <a:hlinkClick r:id="rId4"/>
              </a:rPr>
              <a:t>www.pastelka.eu</a:t>
            </a:r>
          </a:p>
          <a:p>
            <a:r>
              <a:rPr lang="cs-CZ" sz="3800" b="1" dirty="0">
                <a:hlinkClick r:id="rId4"/>
              </a:rPr>
              <a:t>www.dobrykramek.cz</a:t>
            </a:r>
            <a:endParaRPr lang="it-IT" sz="3800" b="1" dirty="0">
              <a:hlinkClick r:id="rId4"/>
            </a:endParaRPr>
          </a:p>
          <a:p>
            <a:pPr marL="0" indent="0">
              <a:buNone/>
            </a:pPr>
            <a:br>
              <a:rPr lang="it-IT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530AE56-B07F-4EAA-AAE3-0C2E3F565756}"/>
              </a:ext>
            </a:extLst>
          </p:cNvPr>
          <p:cNvSpPr/>
          <p:nvPr/>
        </p:nvSpPr>
        <p:spPr>
          <a:xfrm>
            <a:off x="1493240" y="1859340"/>
            <a:ext cx="9513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37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DD4F8-0F67-4AA7-828D-057F4BBA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Podněty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BFBDD-3F60-453E-A0DE-1DA6B587EB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7200" dirty="0"/>
              <a:t>Vytrhávání předkreslených tvarů (hruška, jablko) z papíru, nalepit na bílý papír – prstem pečlivě rozmazávat lepidlo (doma vystavit, popsat kdo a kdy to dělal a obdivovat – důležité)</a:t>
            </a:r>
          </a:p>
          <a:p>
            <a:endParaRPr lang="cs-CZ" sz="7200" dirty="0"/>
          </a:p>
          <a:p>
            <a:r>
              <a:rPr lang="cs-CZ" sz="7200" dirty="0"/>
              <a:t> lepit – lepidlo roztírat PRSTEM, malování prstovými barvami, navlíkat korálky od větších (dřevěné, knoflíky) k menším (skleněné na vlasec), vystavit  vyrobený obrázek na lednici, nástěnku, do knihovny, kamkoli, </a:t>
            </a:r>
            <a:r>
              <a:rPr lang="cs-CZ" sz="7200" b="1" dirty="0"/>
              <a:t>ale vystavit a chválit</a:t>
            </a:r>
          </a:p>
          <a:p>
            <a:endParaRPr lang="cs-CZ" sz="7200" dirty="0"/>
          </a:p>
          <a:p>
            <a:endParaRPr lang="cs-CZ" sz="7200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88E0A2-00B2-4E61-AAB9-02949024A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dirty="0"/>
              <a:t>Panenky lámou pumpu (hra s prsty – pumpovaly 2 panenky, polámaly pumpu, pan domácí kouká z okna, spravte mi tu pumpu, 2 panenky neposlechly, pumpovaly dále, pan domácí z okna volá, pošlu na vás krále)</a:t>
            </a:r>
          </a:p>
          <a:p>
            <a:r>
              <a:rPr lang="cs-CZ" sz="8000" dirty="0"/>
              <a:t>Skládání parníku z papíru</a:t>
            </a:r>
          </a:p>
          <a:p>
            <a:endParaRPr lang="cs-CZ" sz="8000" dirty="0"/>
          </a:p>
          <a:p>
            <a:r>
              <a:rPr lang="cs-CZ" sz="8000" dirty="0"/>
              <a:t>Házení hrachu do </a:t>
            </a:r>
            <a:r>
              <a:rPr lang="cs-CZ" sz="8000" dirty="0" err="1"/>
              <a:t>petlahve</a:t>
            </a:r>
            <a:r>
              <a:rPr lang="cs-CZ" sz="8000" dirty="0"/>
              <a:t> od dobré vody</a:t>
            </a:r>
          </a:p>
          <a:p>
            <a:endParaRPr lang="cs-CZ" sz="8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28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998A4-6C0C-4FBB-B8E6-34335465F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Šťastný nástup do ZŠ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3D34DC-96B5-4648-8228-9434FD926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Společný čas – člověče nezlob se</a:t>
            </a:r>
            <a:r>
              <a:rPr lang="cs-CZ"/>
              <a:t>, vyprávění (KDYŽ JSEM BYL MALÝ</a:t>
            </a:r>
            <a:endParaRPr lang="cs-CZ" dirty="0"/>
          </a:p>
          <a:p>
            <a:r>
              <a:rPr lang="cs-CZ" dirty="0"/>
              <a:t>Vlídná a trpělivá důslednost – poslechne vás</a:t>
            </a:r>
          </a:p>
          <a:p>
            <a:r>
              <a:rPr lang="cs-CZ" dirty="0"/>
              <a:t>Čas venku a v lese, ne u počítače</a:t>
            </a:r>
          </a:p>
        </p:txBody>
      </p:sp>
    </p:spTree>
    <p:extLst>
      <p:ext uri="{BB962C8B-B14F-4D97-AF65-F5344CB8AC3E}">
        <p14:creationId xmlns:p14="http://schemas.microsoft.com/office/powerpoint/2010/main" val="305357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D1C8B-083D-436A-97D8-C838A256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vše má umět předškolní dítě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F1E24-5446-442B-8F56-F065D0AF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98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Poslouchat  a plnit pokyny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Zavázat si tkaničky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Vyprávět pohádku O perníkové chaloupce nebo O Karkulce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ADFEE7-6704-42FC-915C-2B43444A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60" y="2524465"/>
            <a:ext cx="2260833" cy="16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76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A4F98-F238-4E77-BE04-72BAC806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6D7E6-5826-432D-97DF-13FC09ACA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Případné dotazy </a:t>
            </a:r>
            <a:r>
              <a:rPr lang="cs-CZ" dirty="0"/>
              <a:t>:</a:t>
            </a:r>
          </a:p>
          <a:p>
            <a:r>
              <a:rPr lang="cs-CZ" dirty="0"/>
              <a:t>Pedagogicko- psychologická poradna Praha 5</a:t>
            </a:r>
          </a:p>
          <a:p>
            <a:r>
              <a:rPr lang="cs-CZ" dirty="0"/>
              <a:t>Mgr. Denisa Červinková, speciální pedagog</a:t>
            </a:r>
          </a:p>
          <a:p>
            <a:r>
              <a:rPr lang="cs-CZ" dirty="0"/>
              <a:t>PhDr. Renáta </a:t>
            </a:r>
            <a:r>
              <a:rPr lang="cs-CZ" dirty="0" err="1"/>
              <a:t>Faltýnová</a:t>
            </a:r>
            <a:r>
              <a:rPr lang="cs-CZ" dirty="0"/>
              <a:t> </a:t>
            </a:r>
          </a:p>
          <a:p>
            <a:r>
              <a:rPr lang="cs-CZ" dirty="0">
                <a:hlinkClick r:id="rId2"/>
              </a:rPr>
              <a:t>www.oppp5.cz</a:t>
            </a:r>
            <a:endParaRPr lang="cs-CZ" dirty="0"/>
          </a:p>
          <a:p>
            <a:r>
              <a:rPr lang="cs-CZ" dirty="0"/>
              <a:t>oppp5@volny.cz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8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DBBDE-B721-4052-BA23-C223A16A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vše má umět předškolní dítě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233AD8-D497-4B90-8BA0-B6D907A08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000" b="1" dirty="0"/>
              <a:t>Důležité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1A2BAA-6370-4EAD-A87F-B9CA8951A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150906"/>
            <a:ext cx="4718304" cy="2632605"/>
          </a:xfrm>
        </p:spPr>
        <p:txBody>
          <a:bodyPr>
            <a:normAutofit/>
          </a:bodyPr>
          <a:lstStyle/>
          <a:p>
            <a:r>
              <a:rPr lang="cs-CZ" sz="3200" dirty="0"/>
              <a:t>Tělesná zralost</a:t>
            </a:r>
          </a:p>
          <a:p>
            <a:r>
              <a:rPr lang="cs-CZ" sz="3200" dirty="0"/>
              <a:t>Sociální zralost</a:t>
            </a:r>
          </a:p>
          <a:p>
            <a:r>
              <a:rPr lang="cs-CZ" sz="3200" dirty="0"/>
              <a:t>Emoční zralost</a:t>
            </a:r>
          </a:p>
          <a:p>
            <a:r>
              <a:rPr lang="cs-CZ" sz="3200" dirty="0"/>
              <a:t>Pracovní zralost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94356A-6A66-4E31-A8E1-B6E838A50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4000" b="1" dirty="0"/>
              <a:t>Taktéž důležité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D4DFBF-C1D2-48E9-BFDE-9E7B1EDDD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171039"/>
            <a:ext cx="4718304" cy="2704828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Zralost myšlení </a:t>
            </a:r>
          </a:p>
          <a:p>
            <a:r>
              <a:rPr lang="cs-CZ" sz="3200" dirty="0"/>
              <a:t>Řeč</a:t>
            </a:r>
          </a:p>
          <a:p>
            <a:r>
              <a:rPr lang="cs-CZ" sz="3200" dirty="0"/>
              <a:t>Grafomotorika</a:t>
            </a:r>
          </a:p>
          <a:p>
            <a:r>
              <a:rPr lang="cs-CZ" sz="3200" dirty="0"/>
              <a:t>Matematické představy</a:t>
            </a:r>
          </a:p>
          <a:p>
            <a:r>
              <a:rPr lang="cs-CZ" sz="3200" dirty="0"/>
              <a:t>Orientace v čase a prostoru</a:t>
            </a:r>
          </a:p>
          <a:p>
            <a:r>
              <a:rPr lang="cs-CZ" sz="3200" dirty="0"/>
              <a:t>Zrakové vnímání</a:t>
            </a:r>
          </a:p>
          <a:p>
            <a:r>
              <a:rPr lang="cs-CZ" sz="3200" dirty="0"/>
              <a:t>Sluchové vnímání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88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6948A-2A30-408F-A659-3290D574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Motorika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9B161-6146-47C7-9E29-C230A392AD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Koordinace těla –nácvik oblékání, stolování, hygieny, domácí práce</a:t>
            </a:r>
          </a:p>
          <a:p>
            <a:r>
              <a:rPr lang="cs-CZ" dirty="0"/>
              <a:t>Hrubá motorika – rovnováha, stoj na jedné, skoky po jedné, házení, chytání míče, chůze po laně na zemi, ….</a:t>
            </a:r>
          </a:p>
          <a:p>
            <a:pPr marL="0" indent="0">
              <a:buNone/>
            </a:pPr>
            <a:r>
              <a:rPr lang="cs-CZ" dirty="0"/>
              <a:t>              Ideální jsou lanová centra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74F151-8CEF-4DE6-8F79-43A7A079DC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Jemná motorika - navlékání korálků, stříhání, skládání, modelování</a:t>
            </a:r>
          </a:p>
          <a:p>
            <a:r>
              <a:rPr lang="cs-CZ" dirty="0" err="1"/>
              <a:t>Oromotorika</a:t>
            </a:r>
            <a:r>
              <a:rPr lang="cs-CZ" dirty="0"/>
              <a:t> – sání, foukání, jazyk</a:t>
            </a:r>
          </a:p>
          <a:p>
            <a:r>
              <a:rPr lang="cs-CZ" dirty="0"/>
              <a:t>Vizuomotorika - vyšívání, překreslování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Písmena  svého jména z těsta, papíru, plastelíny, provázků ve škrobu…</a:t>
            </a:r>
          </a:p>
          <a:p>
            <a:pPr marL="0" indent="0">
              <a:buNone/>
            </a:pPr>
            <a:r>
              <a:rPr lang="cs-CZ" dirty="0"/>
              <a:t>Postava prstovými barvami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74DCF8-E037-4210-AB32-35F4A355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07" y="4440421"/>
            <a:ext cx="2272464" cy="17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32CAC-DDDD-453C-8E00-FA62E17E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Grafomotorika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E3E318-3045-49C0-828E-87F60BDB9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9081" y="1879134"/>
            <a:ext cx="5788856" cy="3256231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8DE4F3-774B-4507-ABCD-E589A9545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Správný úchop štětce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Správný úchop příboru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Správný úchop psacího náčiní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trojhranný program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úchopátka</a:t>
            </a: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43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887F9-4C57-40B3-8CFA-915C92B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Grafomotorika, úchop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C4811A-3C96-4BCF-9792-B4C41653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>
                <a:hlinkClick r:id="rId3"/>
              </a:rPr>
              <a:t>https://www.youtube.com/watch?v=3dI7kicGP_A</a:t>
            </a:r>
            <a:endParaRPr lang="cs-CZ" sz="1200" dirty="0"/>
          </a:p>
          <a:p>
            <a:endParaRPr lang="cs-CZ" dirty="0"/>
          </a:p>
        </p:txBody>
      </p:sp>
      <p:pic>
        <p:nvPicPr>
          <p:cNvPr id="4" name="Online médium 3" title="JAK SPRￃﾁVNￄﾚ DRￅﾽET TUￅﾽKU 1. dￃﾭl | Dobrￃﾽ Krￃﾡmek.cz">
            <a:hlinkClick r:id="" action="ppaction://media"/>
            <a:extLst>
              <a:ext uri="{FF2B5EF4-FFF2-40B4-BE49-F238E27FC236}">
                <a16:creationId xmlns:a16="http://schemas.microsoft.com/office/drawing/2014/main" id="{2CB65516-C906-48FF-8F86-74E63C5E53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05821" y="2861379"/>
            <a:ext cx="5844565" cy="33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280AD-5293-4910-9A27-C096B7ED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Tělesná zralost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5EB473-6A5F-41E4-BFBA-C27ADCD35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878C98-0D81-43EA-A87D-7D18569FD6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16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cs-CZ" sz="9600" dirty="0">
                <a:cs typeface="Times New Roman" panose="02020603050405020304" pitchFamily="18" charset="0"/>
              </a:rPr>
              <a:t>Výška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cs-CZ" sz="9600" dirty="0">
                <a:cs typeface="Times New Roman" panose="02020603050405020304" pitchFamily="18" charset="0"/>
              </a:rPr>
              <a:t>Váha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cs-CZ" sz="9600" dirty="0">
                <a:cs typeface="Times New Roman" panose="02020603050405020304" pitchFamily="18" charset="0"/>
              </a:rPr>
              <a:t>Síla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cs-CZ" sz="9600" dirty="0">
                <a:cs typeface="Times New Roman" panose="02020603050405020304" pitchFamily="18" charset="0"/>
              </a:rPr>
              <a:t>(mandle krční)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endParaRPr lang="cs-CZ" sz="9600" dirty="0"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68499D-5CAD-47CC-900A-A78881658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54AC33-317E-499A-B62E-FCCEAA0DF7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55C5BD-B595-4675-BDF8-CEF474FC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98" y="375946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A1DED-6170-43AC-AEF5-787D26EB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zralost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74BDC7-3469-49AE-A10D-10E0832C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  <a:cs typeface="Times New Roman" panose="02020603050405020304" pitchFamily="18" charset="0"/>
              </a:rPr>
              <a:t>pozdraví</a:t>
            </a:r>
          </a:p>
          <a:p>
            <a:r>
              <a:rPr lang="cs-CZ" dirty="0">
                <a:solidFill>
                  <a:prstClr val="black"/>
                </a:solidFill>
                <a:cs typeface="Times New Roman" panose="02020603050405020304" pitchFamily="18" charset="0"/>
              </a:rPr>
              <a:t> poprosí, poděkuje</a:t>
            </a:r>
          </a:p>
          <a:p>
            <a:r>
              <a:rPr lang="cs-CZ" dirty="0">
                <a:solidFill>
                  <a:prstClr val="black"/>
                </a:solidFill>
                <a:cs typeface="Times New Roman" panose="02020603050405020304" pitchFamily="18" charset="0"/>
              </a:rPr>
              <a:t>vyká, neskáče do řeči</a:t>
            </a:r>
          </a:p>
          <a:p>
            <a:r>
              <a:rPr lang="cs-CZ" dirty="0">
                <a:solidFill>
                  <a:prstClr val="black"/>
                </a:solidFill>
                <a:cs typeface="Times New Roman" panose="02020603050405020304" pitchFamily="18" charset="0"/>
              </a:rPr>
              <a:t> poslechne </a:t>
            </a:r>
          </a:p>
          <a:p>
            <a:r>
              <a:rPr lang="cs-CZ" dirty="0">
                <a:solidFill>
                  <a:prstClr val="black"/>
                </a:solidFill>
                <a:cs typeface="Times New Roman" panose="02020603050405020304" pitchFamily="18" charset="0"/>
              </a:rPr>
              <a:t>dovede spolupracovat</a:t>
            </a:r>
          </a:p>
          <a:p>
            <a:r>
              <a:rPr lang="cs-CZ" dirty="0">
                <a:solidFill>
                  <a:prstClr val="black"/>
                </a:solidFill>
                <a:cs typeface="Times New Roman" panose="02020603050405020304" pitchFamily="18" charset="0"/>
              </a:rPr>
              <a:t>požádá o hračku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C585F-3812-43A6-9C7C-E71A8D4E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63" y="2620704"/>
            <a:ext cx="5082402" cy="3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6A0EF-64FC-4B56-B695-656E904E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Emoční zralost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A33E5F-E79F-459C-BAE4-760D74D20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sebedůvěra - ví, co už umí</a:t>
            </a:r>
          </a:p>
          <a:p>
            <a:pPr marL="0" indent="0">
              <a:buNone/>
            </a:pPr>
            <a:r>
              <a:rPr lang="cs-CZ" dirty="0"/>
              <a:t>přijme prohru</a:t>
            </a:r>
          </a:p>
          <a:p>
            <a:pPr marL="0" indent="0">
              <a:buNone/>
            </a:pPr>
            <a:r>
              <a:rPr lang="cs-CZ" dirty="0"/>
              <a:t>přijme hodnocení – unese pochvalu i kritiku</a:t>
            </a:r>
          </a:p>
          <a:p>
            <a:pPr marL="0" indent="0">
              <a:buNone/>
            </a:pPr>
            <a:r>
              <a:rPr lang="cs-CZ" dirty="0"/>
              <a:t>Těší se do školy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C5E1B4-6C73-4E61-9864-18CE1075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83" y="2785145"/>
            <a:ext cx="3297548" cy="21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02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844</TotalTime>
  <Words>900</Words>
  <Application>Microsoft Office PowerPoint</Application>
  <PresentationFormat>Širokoúhlá obrazovka</PresentationFormat>
  <Paragraphs>165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Organika</vt:lpstr>
      <vt:lpstr>Předškolák</vt:lpstr>
      <vt:lpstr>Co vše má umět předškolní dítě</vt:lpstr>
      <vt:lpstr>Co vše má umět předškolní dítě</vt:lpstr>
      <vt:lpstr>Motorika</vt:lpstr>
      <vt:lpstr>Grafomotorika</vt:lpstr>
      <vt:lpstr>Grafomotorika, úchop</vt:lpstr>
      <vt:lpstr> Tělesná zralost</vt:lpstr>
      <vt:lpstr>Sociální zralost</vt:lpstr>
      <vt:lpstr>Emoční zralost</vt:lpstr>
      <vt:lpstr>Pracovní zralost</vt:lpstr>
      <vt:lpstr>Sluchové vnímání</vt:lpstr>
      <vt:lpstr>Zrakové vnímání</vt:lpstr>
      <vt:lpstr>Orientace v prostoru a čase</vt:lpstr>
      <vt:lpstr>Matematické představy</vt:lpstr>
      <vt:lpstr>Myšlení, řeč </vt:lpstr>
      <vt:lpstr>Pracovní sešity</vt:lpstr>
      <vt:lpstr>Kde pořídit pomůcky</vt:lpstr>
      <vt:lpstr>Podněty</vt:lpstr>
      <vt:lpstr>Šťastný nástup do ZŠ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Předškolák</dc:title>
  <dc:creator>Denisa</dc:creator>
  <cp:lastModifiedBy>Klára Stuchlá</cp:lastModifiedBy>
  <cp:revision>59</cp:revision>
  <dcterms:created xsi:type="dcterms:W3CDTF">2021-01-11T09:51:10Z</dcterms:created>
  <dcterms:modified xsi:type="dcterms:W3CDTF">2021-01-13T16:14:09Z</dcterms:modified>
</cp:coreProperties>
</file>