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9" r:id="rId5"/>
    <p:sldId id="260" r:id="rId6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E1B172-D773-41B1-BCDD-A0068B9F93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56D9089-477D-41F8-8AFE-872113C780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169F33C-FCF8-438A-92A8-0EF994435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F51B9-16C7-4309-A8EA-28EEE3E631CF}" type="datetimeFigureOut">
              <a:rPr lang="cs-CZ" smtClean="0"/>
              <a:t>4.12.2019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CF9948C-8691-4881-A169-6D98EB83A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3891F18-4FAD-444A-B541-C8D0ABC71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B21DF-884C-4783-89A4-21935F9E97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9113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A0D02C-6A40-4758-BF5A-48A37052E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A2F41EB-4A4A-4814-97C0-BD2E0BB8FB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1313C1D-2142-47E4-B801-20AEDE8FA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F51B9-16C7-4309-A8EA-28EEE3E631CF}" type="datetimeFigureOut">
              <a:rPr lang="cs-CZ" smtClean="0"/>
              <a:t>4.12.2019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2A0FB7B-4FD6-4877-ABFE-20369B1DD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21685C3-50EB-46BE-9A05-ED98D890B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B21DF-884C-4783-89A4-21935F9E97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7672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0A8565F-D77F-4AD0-8D67-EF7E8BE31C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DB0C20D-4BD0-4F5D-A973-E614C474D6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0212636-A712-4AA8-8F97-A5FDAF004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F51B9-16C7-4309-A8EA-28EEE3E631CF}" type="datetimeFigureOut">
              <a:rPr lang="cs-CZ" smtClean="0"/>
              <a:t>4.12.2019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CCDC54E-4F55-4FDA-926D-9CAE032B9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3BCB00A-2E74-48E0-A300-5E699B861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B21DF-884C-4783-89A4-21935F9E97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0301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64A845-C7C2-4B8E-A0F3-CF57595D6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A1D7D6-233C-4908-AD39-C59D32018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E0BE73E-C98A-470A-BECF-85FB793FE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F51B9-16C7-4309-A8EA-28EEE3E631CF}" type="datetimeFigureOut">
              <a:rPr lang="cs-CZ" smtClean="0"/>
              <a:t>4.12.2019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15F8233-179C-40F3-B5D1-2EE5BFC05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5C113ED-7167-4161-BDCB-940DDE5A2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B21DF-884C-4783-89A4-21935F9E97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5850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86E449-154E-468D-881F-DC8BF10C2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96EF097-B644-4BFC-AC7A-262D3669F4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3EEBFED-0139-409E-A541-4226B01F3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F51B9-16C7-4309-A8EA-28EEE3E631CF}" type="datetimeFigureOut">
              <a:rPr lang="cs-CZ" smtClean="0"/>
              <a:t>4.12.2019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E0F98C6-50E8-4BFA-87BC-9ED521656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97B6A13-9132-422E-A2E2-C87514473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B21DF-884C-4783-89A4-21935F9E97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3996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4F08C1-E46C-4324-B160-B4D50E951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BA841A-0ACA-424F-BC9B-BD99BDFF68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950E7E0-DBAA-4EA4-BCCC-8002C7E2CB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EA69EA6-9C4A-40A8-BE71-4FDC1370F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F51B9-16C7-4309-A8EA-28EEE3E631CF}" type="datetimeFigureOut">
              <a:rPr lang="cs-CZ" smtClean="0"/>
              <a:t>4.12.2019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29A5C3E-59A1-4E16-949C-A0DB9A327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6DE8779-B86C-4D38-B405-41A5A398E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B21DF-884C-4783-89A4-21935F9E97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4614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B4B878-4621-40DA-BA5F-FE52A0AFC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88307F3-0BB6-4F81-AC48-D49C7FEBF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C3FD0F3-8B43-4967-8E25-A2270D418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B220781-E8CA-499D-8388-AF13E417DD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D6CBBDA-8621-41CC-B813-AA0E93530B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364B3B2-0087-4505-A6B2-36E216780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F51B9-16C7-4309-A8EA-28EEE3E631CF}" type="datetimeFigureOut">
              <a:rPr lang="cs-CZ" smtClean="0"/>
              <a:t>4.12.2019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4245BB2-9D65-4D38-91D6-BEB775661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8B338DF-EA29-4516-ACDC-F76F881B4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B21DF-884C-4783-89A4-21935F9E97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5404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CD79C8-07CF-4206-9A7C-CE7473B52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40BA9DD-73EA-4345-A8C9-F9C24CBDA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F51B9-16C7-4309-A8EA-28EEE3E631CF}" type="datetimeFigureOut">
              <a:rPr lang="cs-CZ" smtClean="0"/>
              <a:t>4.12.2019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273E66D-7B54-4711-BD46-D3DA67556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B9E0C4A-ECB2-4067-9FD9-235B8A327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B21DF-884C-4783-89A4-21935F9E97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8222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A67D376-AD33-4A5F-9397-1D9C8DD42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F51B9-16C7-4309-A8EA-28EEE3E631CF}" type="datetimeFigureOut">
              <a:rPr lang="cs-CZ" smtClean="0"/>
              <a:t>4.12.2019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DC9AAB2-DA1D-47CC-A629-CA59A3C03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917711B-40BB-4FC5-A0B4-A6AF477B0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B21DF-884C-4783-89A4-21935F9E97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5352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600B40-68F6-4162-8BAD-EC2A6B6AB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B4E44E-4906-4B01-A8F9-9FFBBC643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0FD3CC1-9087-451C-8273-E67F111B78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7F1FABF-4AD0-46BC-B26B-36AE36735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F51B9-16C7-4309-A8EA-28EEE3E631CF}" type="datetimeFigureOut">
              <a:rPr lang="cs-CZ" smtClean="0"/>
              <a:t>4.12.2019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E5198FB-2CF1-4969-A444-9466B7447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1F094E8-7F62-4FBF-B5AA-1FF05FBBA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B21DF-884C-4783-89A4-21935F9E97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8361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A91099-E8B6-46E9-A250-0B039F357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9FABB3A-AC89-4F0E-878E-6BE00A4B5A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2070631-25D9-40C6-AA26-828477C502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E7A5561-4E18-44F8-B2CB-FECF07B1B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F51B9-16C7-4309-A8EA-28EEE3E631CF}" type="datetimeFigureOut">
              <a:rPr lang="cs-CZ" smtClean="0"/>
              <a:t>4.12.2019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4FE5D49-9825-4FCF-B0D4-7C7EC2757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4166B9C-FB2F-4EDA-A94F-FAD131C72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B21DF-884C-4783-89A4-21935F9E97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3677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15BECBA-A05F-408B-8E97-44B9A420B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7279093-F28F-4453-9123-3743139876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D4BC5F8-09A5-4D96-9452-D614E7E477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F51B9-16C7-4309-A8EA-28EEE3E631CF}" type="datetimeFigureOut">
              <a:rPr lang="cs-CZ" smtClean="0"/>
              <a:t>4.12.2019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4A5F897-03D9-46BA-8C96-707A190DF0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4A6DD6F-4252-447C-A782-C8EB482DA4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B21DF-884C-4783-89A4-21935F9E97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7468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nůž&#10;&#10;Popis byl vytvořen automaticky">
            <a:extLst>
              <a:ext uri="{FF2B5EF4-FFF2-40B4-BE49-F238E27FC236}">
                <a16:creationId xmlns:a16="http://schemas.microsoft.com/office/drawing/2014/main" id="{7D4074A4-E786-49EE-BC6E-23C5A7FE08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423" y="221127"/>
            <a:ext cx="6157383" cy="98518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11E5DB1-4928-451E-8FDF-5DC0C23A7B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60538"/>
            <a:ext cx="9144000" cy="2387600"/>
          </a:xfrm>
          <a:solidFill>
            <a:srgbClr val="FFFFFF"/>
          </a:solidFill>
          <a:ln w="38100">
            <a:solidFill>
              <a:srgbClr val="404040"/>
            </a:solidFill>
            <a:miter lim="800000"/>
          </a:ln>
        </p:spPr>
        <p:txBody>
          <a:bodyPr anchor="ctr">
            <a:normAutofit/>
          </a:bodyPr>
          <a:lstStyle/>
          <a:p>
            <a:r>
              <a:rPr lang="cs-CZ" sz="4000" b="1" i="1" dirty="0">
                <a:solidFill>
                  <a:srgbClr val="0070C0"/>
                </a:solidFill>
              </a:rPr>
              <a:t>10. – 13.11. 2019</a:t>
            </a:r>
            <a:br>
              <a:rPr lang="cs-CZ" sz="4000" b="1" i="1" dirty="0">
                <a:solidFill>
                  <a:srgbClr val="0070C0"/>
                </a:solidFill>
              </a:rPr>
            </a:br>
            <a:r>
              <a:rPr lang="cs-CZ" sz="3600" b="1" i="1" dirty="0">
                <a:solidFill>
                  <a:srgbClr val="0070C0"/>
                </a:solidFill>
              </a:rPr>
              <a:t>OP PPR, ZŠ Mohylová, Doma na stejné adrese II.</a:t>
            </a:r>
            <a:br>
              <a:rPr lang="cs-CZ" sz="3600" b="1" i="1" dirty="0">
                <a:solidFill>
                  <a:srgbClr val="0070C0"/>
                </a:solidFill>
              </a:rPr>
            </a:br>
            <a:r>
              <a:rPr lang="cs-CZ" sz="4000" b="1" i="1" dirty="0">
                <a:solidFill>
                  <a:srgbClr val="0070C0"/>
                </a:solidFill>
              </a:rPr>
              <a:t>Finsko, </a:t>
            </a:r>
            <a:r>
              <a:rPr lang="cs-CZ" sz="4000" b="1" i="1" dirty="0" err="1">
                <a:solidFill>
                  <a:srgbClr val="0070C0"/>
                </a:solidFill>
              </a:rPr>
              <a:t>Kitee</a:t>
            </a:r>
            <a:endParaRPr lang="cs-CZ" sz="4000" b="1" i="1" dirty="0">
              <a:solidFill>
                <a:srgbClr val="0070C0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BB75D05-E180-4CAF-A605-97F467DDD8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1925"/>
            <a:ext cx="9144000" cy="1285874"/>
          </a:xfrm>
        </p:spPr>
        <p:txBody>
          <a:bodyPr>
            <a:normAutofit lnSpcReduction="10000"/>
          </a:bodyPr>
          <a:lstStyle/>
          <a:p>
            <a:endParaRPr lang="cs-CZ" i="1" dirty="0"/>
          </a:p>
          <a:p>
            <a:r>
              <a:rPr lang="cs-CZ" b="1" i="1" dirty="0" err="1"/>
              <a:t>Arppen</a:t>
            </a:r>
            <a:r>
              <a:rPr lang="cs-CZ" b="1" i="1" dirty="0"/>
              <a:t> Koulu, </a:t>
            </a:r>
            <a:r>
              <a:rPr lang="cs-CZ" b="1" i="1" dirty="0" err="1"/>
              <a:t>Kitee</a:t>
            </a:r>
            <a:endParaRPr lang="cs-CZ" b="1" i="1" dirty="0"/>
          </a:p>
          <a:p>
            <a:r>
              <a:rPr lang="cs-CZ" b="1" i="1" dirty="0" err="1"/>
              <a:t>Kiteen</a:t>
            </a:r>
            <a:r>
              <a:rPr lang="cs-CZ" b="1" i="1" dirty="0"/>
              <a:t> </a:t>
            </a:r>
            <a:r>
              <a:rPr lang="cs-CZ" b="1" i="1" dirty="0" err="1"/>
              <a:t>kaupunki</a:t>
            </a:r>
            <a:r>
              <a:rPr lang="cs-CZ" b="1" i="1" dirty="0"/>
              <a:t>, </a:t>
            </a:r>
            <a:r>
              <a:rPr lang="cs-CZ" b="1" i="1" dirty="0" err="1"/>
              <a:t>Puhoksen</a:t>
            </a:r>
            <a:r>
              <a:rPr lang="cs-CZ" b="1" i="1" dirty="0"/>
              <a:t> </a:t>
            </a:r>
            <a:r>
              <a:rPr lang="cs-CZ" b="1" i="1" dirty="0" err="1"/>
              <a:t>koulu</a:t>
            </a:r>
            <a:r>
              <a:rPr lang="cs-CZ" b="1" i="1" dirty="0"/>
              <a:t>, </a:t>
            </a:r>
            <a:r>
              <a:rPr lang="cs-CZ" b="1" i="1" dirty="0" err="1"/>
              <a:t>Puhos</a:t>
            </a:r>
            <a:endParaRPr lang="cs-CZ" b="1" i="1" dirty="0"/>
          </a:p>
          <a:p>
            <a:endParaRPr lang="cs-CZ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349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D5E02D-188D-44FB-AE8C-0E8BEC9E0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i="1" dirty="0">
                <a:solidFill>
                  <a:srgbClr val="FF0000"/>
                </a:solidFill>
              </a:rPr>
              <a:t>Informace o finském školství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3BA9D31-1C73-4114-9A3A-051E2135B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pPr marL="285750" indent="-285750"/>
            <a:r>
              <a:rPr lang="cs-CZ" i="1" dirty="0">
                <a:solidFill>
                  <a:srgbClr val="05171F"/>
                </a:solidFill>
                <a:latin typeface="Lora"/>
              </a:rPr>
              <a:t>Školství a vzdělávání jsou naprostá priorita, žáci jsou budoucností země, k</a:t>
            </a:r>
            <a:r>
              <a:rPr lang="cs-CZ" i="1" dirty="0"/>
              <a:t>olem čtvrtiny výdajů platí stát, zbytek město</a:t>
            </a:r>
          </a:p>
          <a:p>
            <a:r>
              <a:rPr lang="cs-CZ" i="1" dirty="0"/>
              <a:t>Vybavení a pomůcky pro žáky i učitele zdarma, podle jejich požadavků</a:t>
            </a:r>
          </a:p>
          <a:p>
            <a:r>
              <a:rPr lang="cs-CZ" i="1" dirty="0"/>
              <a:t>Učitelé vedou žáky k samostatnosti, zodpovědnosti a respektu</a:t>
            </a:r>
          </a:p>
          <a:p>
            <a:r>
              <a:rPr lang="cs-CZ" i="1" dirty="0"/>
              <a:t>Žáci vstupují do školy v 7 letech, poslední rok v MŠ příprava na školu</a:t>
            </a:r>
          </a:p>
          <a:p>
            <a:r>
              <a:rPr lang="cs-CZ" i="1" dirty="0"/>
              <a:t>Žáci tráví všechny přestávky venku</a:t>
            </a:r>
          </a:p>
          <a:p>
            <a:r>
              <a:rPr lang="cs-CZ" i="1" dirty="0"/>
              <a:t>15-20 žáků + 2-3 dospělí v jedné třídě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6245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EC8333-F9B8-414A-A93F-691159123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630"/>
            <a:ext cx="10515600" cy="1223158"/>
          </a:xfrm>
        </p:spPr>
        <p:txBody>
          <a:bodyPr/>
          <a:lstStyle/>
          <a:p>
            <a:pPr algn="ctr"/>
            <a:r>
              <a:rPr lang="cs-CZ" b="1" i="1" dirty="0" err="1">
                <a:solidFill>
                  <a:srgbClr val="FF0000"/>
                </a:solidFill>
              </a:rPr>
              <a:t>Arppen</a:t>
            </a:r>
            <a:r>
              <a:rPr lang="cs-CZ" b="1" i="1" dirty="0">
                <a:solidFill>
                  <a:srgbClr val="FF0000"/>
                </a:solidFill>
              </a:rPr>
              <a:t> Koulu, </a:t>
            </a:r>
            <a:r>
              <a:rPr lang="cs-CZ" b="1" i="1" dirty="0" err="1">
                <a:solidFill>
                  <a:srgbClr val="FF0000"/>
                </a:solidFill>
              </a:rPr>
              <a:t>Kitee</a:t>
            </a:r>
            <a:endParaRPr lang="cs-CZ" b="1" i="1" dirty="0">
              <a:solidFill>
                <a:srgbClr val="FF0000"/>
              </a:solidFill>
              <a:cs typeface="Calibri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BB2406-5BE4-4511-AAAD-549BB47BF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3788"/>
            <a:ext cx="10515600" cy="48231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i="1" dirty="0">
                <a:cs typeface="Calibri"/>
              </a:rPr>
              <a:t>Plně organizovaná škola: 1. +  2. stupeň + gymnázium</a:t>
            </a:r>
          </a:p>
          <a:p>
            <a:r>
              <a:rPr lang="cs-CZ" i="1" dirty="0">
                <a:cs typeface="Calibri"/>
              </a:rPr>
              <a:t>500 žáků, 70 pedagogů, 3 samostatné budovy, spádovost 30 km</a:t>
            </a:r>
          </a:p>
          <a:p>
            <a:r>
              <a:rPr lang="cs-CZ" i="1" dirty="0">
                <a:cs typeface="Calibri"/>
              </a:rPr>
              <a:t>Důraz na  zodpovědnost, důvěru, rovnováha duševní a fyzické práce</a:t>
            </a:r>
          </a:p>
          <a:p>
            <a:r>
              <a:rPr lang="cs-CZ" i="1" dirty="0">
                <a:cs typeface="Calibri"/>
              </a:rPr>
              <a:t>Špičkově vybavené pracovní dílny + textilní ateliéry, rozsáhlé komunitní sportoviště, nahrávací studio, víceúčelový komunitní sál</a:t>
            </a:r>
          </a:p>
          <a:p>
            <a:r>
              <a:rPr lang="cs-CZ" i="1" dirty="0">
                <a:cs typeface="Calibri"/>
              </a:rPr>
              <a:t>Plně digitalizované vyučování, tablety  pro každého žáka od 1. ročníku</a:t>
            </a:r>
          </a:p>
          <a:p>
            <a:endParaRPr lang="cs-CZ" i="1" dirty="0">
              <a:cs typeface="Calibri"/>
            </a:endParaRPr>
          </a:p>
          <a:p>
            <a:endParaRPr lang="cs-CZ" i="1" dirty="0">
              <a:cs typeface="Calibri"/>
            </a:endParaRPr>
          </a:p>
        </p:txBody>
      </p:sp>
      <p:pic>
        <p:nvPicPr>
          <p:cNvPr id="4" name="Obrázek 4" descr="Obsah obrázku stůl, malé, tráva, vsedě&#10;&#10;Popis vygenerovaný s velmi vysokou mírou spolehlivosti">
            <a:extLst>
              <a:ext uri="{FF2B5EF4-FFF2-40B4-BE49-F238E27FC236}">
                <a16:creationId xmlns:a16="http://schemas.microsoft.com/office/drawing/2014/main" id="{12803378-7D60-4CDD-B8E9-87509B593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7657" y="4385447"/>
            <a:ext cx="5427397" cy="179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271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7448DC-8859-41D1-AEF8-9AFADC0F7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cs-CZ" b="1" i="1" dirty="0" err="1">
                <a:solidFill>
                  <a:srgbClr val="FF0000"/>
                </a:solidFill>
              </a:rPr>
              <a:t>Kiteen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kaupunki</a:t>
            </a:r>
            <a:r>
              <a:rPr lang="cs-CZ" b="1" i="1" dirty="0">
                <a:solidFill>
                  <a:srgbClr val="FF0000"/>
                </a:solidFill>
              </a:rPr>
              <a:t>, </a:t>
            </a:r>
            <a:r>
              <a:rPr lang="cs-CZ" b="1" i="1" dirty="0" err="1">
                <a:solidFill>
                  <a:srgbClr val="FF0000"/>
                </a:solidFill>
              </a:rPr>
              <a:t>Puhoksen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koulu</a:t>
            </a:r>
            <a:r>
              <a:rPr lang="cs-CZ" b="1" i="1" dirty="0">
                <a:solidFill>
                  <a:srgbClr val="FF0000"/>
                </a:solidFill>
              </a:rPr>
              <a:t>, </a:t>
            </a:r>
            <a:r>
              <a:rPr lang="cs-CZ" b="1" i="1" dirty="0" err="1">
                <a:solidFill>
                  <a:srgbClr val="FF0000"/>
                </a:solidFill>
              </a:rPr>
              <a:t>Puhos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06CCB4-DE4C-4D45-9E42-5BB49D4FD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cs-CZ" dirty="0"/>
              <a:t>Škola 1.- 6. třídy pro 52 žáků, z toho 8 žáků s OMJ</a:t>
            </a:r>
          </a:p>
          <a:p>
            <a:r>
              <a:rPr lang="cs-CZ" dirty="0"/>
              <a:t>Metody: popisky věcí, zjednodušený znakový jazyk, piktogramy, výkladové slovníčky, stejné učebnice jiné náročnosti, obrazová schémata, myšlenkové mapy, titulkované písničky</a:t>
            </a:r>
          </a:p>
          <a:p>
            <a:r>
              <a:rPr lang="cs-CZ" dirty="0"/>
              <a:t>Výuka finštiny pro OMJ až rok</a:t>
            </a:r>
          </a:p>
          <a:p>
            <a:r>
              <a:rPr lang="cs-CZ" dirty="0"/>
              <a:t>Nezvoní, pobyt venku</a:t>
            </a:r>
          </a:p>
          <a:p>
            <a:r>
              <a:rPr lang="cs-CZ" dirty="0"/>
              <a:t>Společné projekty všech žáků</a:t>
            </a:r>
          </a:p>
        </p:txBody>
      </p:sp>
      <p:pic>
        <p:nvPicPr>
          <p:cNvPr id="7" name="Obrázek 6" descr="Obsah obrázku budova, tráva, nákladní auto, dům&#10;&#10;Popis byl vytvořen automaticky">
            <a:extLst>
              <a:ext uri="{FF2B5EF4-FFF2-40B4-BE49-F238E27FC236}">
                <a16:creationId xmlns:a16="http://schemas.microsoft.com/office/drawing/2014/main" id="{D8E9703B-E704-4ABE-A857-76B1BDFBAE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743325"/>
            <a:ext cx="52578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869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CB237C-8D8B-4185-A939-0E836FEDC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            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AD3D93-8254-45B0-B0D4-3C3FF8A42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5018"/>
            <a:ext cx="10515600" cy="3586348"/>
          </a:xfrm>
        </p:spPr>
        <p:txBody>
          <a:bodyPr/>
          <a:lstStyle/>
          <a:p>
            <a:r>
              <a:rPr lang="cs-CZ" dirty="0"/>
              <a:t>Co využijeme ve výuce žáků s OMJ:</a:t>
            </a:r>
          </a:p>
          <a:p>
            <a:pPr lvl="0"/>
            <a:r>
              <a:rPr lang="cs-CZ" i="1" dirty="0"/>
              <a:t>Metody: popisky věcí ve třídě, piktogramy, výkladové slovníčky, obrazová schémata, práce s obrazovým materiálem, myšlenkové mapy, titulkované písničky, zjednodušený znakový jazyk</a:t>
            </a:r>
            <a:endParaRPr lang="cs-CZ" dirty="0"/>
          </a:p>
          <a:p>
            <a:pPr lvl="0"/>
            <a:r>
              <a:rPr lang="cs-CZ" i="1" dirty="0"/>
              <a:t>Aktivní používání jazyka zvyšuje žákům s OMJ jazykové sebevědomí</a:t>
            </a:r>
            <a:endParaRPr lang="cs-CZ" dirty="0"/>
          </a:p>
          <a:p>
            <a:pPr lvl="0"/>
            <a:r>
              <a:rPr lang="cs-CZ" i="1" dirty="0"/>
              <a:t>Hry: dvojjazyčné pexeso, spojování slov a obrázků, vybarvování podle zadání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 descr="Obsah obrázku nůž&#10;&#10;Popis byl vytvořen automaticky">
            <a:extLst>
              <a:ext uri="{FF2B5EF4-FFF2-40B4-BE49-F238E27FC236}">
                <a16:creationId xmlns:a16="http://schemas.microsoft.com/office/drawing/2014/main" id="{C9348BDB-7519-4BF5-9B6F-649F374E2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830" y="5507694"/>
            <a:ext cx="6317674" cy="98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8421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191</Words>
  <Application>Microsoft Office PowerPoint</Application>
  <PresentationFormat>Širokoúhlá obrazovka</PresentationFormat>
  <Paragraphs>29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Lora</vt:lpstr>
      <vt:lpstr>Motiv Office</vt:lpstr>
      <vt:lpstr>10. – 13.11. 2019 OP PPR, ZŠ Mohylová, Doma na stejné adrese II. Finsko, Kitee</vt:lpstr>
      <vt:lpstr>Informace o finském školství</vt:lpstr>
      <vt:lpstr>Arppen Koulu, Kitee</vt:lpstr>
      <vt:lpstr>Kiteen kaupunki, Puhoksen koulu, Puhos</vt:lpstr>
      <vt:lpstr>   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10. – 13.11. 2019 OP PPR, ZŠ Mohylová, Doma na stejné adrese II. Finsko</dc:title>
  <dc:creator>Klára Stuchlá</dc:creator>
  <cp:lastModifiedBy>Klára Stuchlá</cp:lastModifiedBy>
  <cp:revision>16</cp:revision>
  <cp:lastPrinted>2019-11-27T11:21:42Z</cp:lastPrinted>
  <dcterms:created xsi:type="dcterms:W3CDTF">2019-11-22T18:30:34Z</dcterms:created>
  <dcterms:modified xsi:type="dcterms:W3CDTF">2019-12-04T07:21:54Z</dcterms:modified>
</cp:coreProperties>
</file>