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7254D1-ED83-219F-53C8-B754D8C2DBD4}" v="67" dt="2019-12-09T12:16:08.559"/>
    <p1510:client id="{64FFB38C-1040-4FB9-76A7-8C8E2134DE74}" v="2446" dt="2019-12-06T15:12:52.5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1" d="2"/>
          <a:sy n="1" d="2"/>
        </p:scale>
        <p:origin x="-1476" y="-48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pPr/>
              <a:t>15.6.2021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7130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pPr/>
              <a:t>15.6.2021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0718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pPr/>
              <a:t>15.6.2021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5578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pPr/>
              <a:t>15.6.2021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65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pPr/>
              <a:t>15.6.2021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5728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pPr/>
              <a:t>15.6.2021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2610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pPr/>
              <a:t>15.6.2021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9757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pPr/>
              <a:t>15.6.2021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1498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pPr/>
              <a:t>15.6.2021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7379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pPr/>
              <a:t>15.6.2021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0430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pPr/>
              <a:t>15.6.2021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8859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A43DF-04A3-4662-88CA-28FDED1CFC09}" type="datetimeFigureOut">
              <a:rPr lang="cs-CZ" smtClean="0"/>
              <a:pPr/>
              <a:t>15.6.2021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58ADA-DDE5-40A5-9BF1-B0BC81F4C7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6425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33500" y="1122363"/>
            <a:ext cx="9334500" cy="2387600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Times"/>
                <a:cs typeface="Calibri Light"/>
              </a:rPr>
              <a:t>6. </a:t>
            </a:r>
            <a:r>
              <a:rPr lang="cs-CZ" dirty="0">
                <a:latin typeface="Times"/>
                <a:cs typeface="Calibri Light"/>
              </a:rPr>
              <a:t>- </a:t>
            </a:r>
            <a:r>
              <a:rPr lang="cs-CZ" dirty="0" smtClean="0">
                <a:latin typeface="Times"/>
                <a:cs typeface="Calibri Light"/>
              </a:rPr>
              <a:t>9.6.2021</a:t>
            </a:r>
            <a:r>
              <a:rPr lang="cs-CZ" dirty="0">
                <a:latin typeface="Times"/>
                <a:cs typeface="Calibri Light"/>
              </a:rPr>
              <a:t/>
            </a:r>
            <a:br>
              <a:rPr lang="cs-CZ" dirty="0">
                <a:latin typeface="Times"/>
                <a:cs typeface="Calibri Light"/>
              </a:rPr>
            </a:br>
            <a:r>
              <a:rPr lang="cs-CZ" sz="3200" dirty="0">
                <a:latin typeface="Times"/>
                <a:cs typeface="Calibri Light"/>
              </a:rPr>
              <a:t>OP PPR, ZŠ Mohylová, Doma na stejné adrese II.</a:t>
            </a:r>
            <a:endParaRPr lang="cs-CZ" sz="3200" dirty="0">
              <a:latin typeface="Time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r>
              <a:rPr lang="cs-CZ" sz="9600" dirty="0" smtClean="0">
                <a:latin typeface="Times"/>
                <a:cs typeface="Calibri"/>
              </a:rPr>
              <a:t>Francie</a:t>
            </a:r>
            <a:endParaRPr lang="cs-CZ" sz="9600" dirty="0">
              <a:latin typeface="Times"/>
              <a:cs typeface="Calibri"/>
            </a:endParaRPr>
          </a:p>
          <a:p>
            <a:pPr algn="r"/>
            <a:endParaRPr lang="cs-CZ" sz="4000" dirty="0">
              <a:latin typeface="Times"/>
              <a:cs typeface="Calibri"/>
            </a:endParaRPr>
          </a:p>
          <a:p>
            <a:pPr algn="r"/>
            <a:r>
              <a:rPr lang="cs-CZ" sz="4000" dirty="0" smtClean="0">
                <a:latin typeface="Times"/>
                <a:cs typeface="Calibri"/>
              </a:rPr>
              <a:t>Mgr</a:t>
            </a:r>
            <a:r>
              <a:rPr lang="cs-CZ" sz="4000" dirty="0">
                <a:latin typeface="Times"/>
                <a:cs typeface="Calibri"/>
              </a:rPr>
              <a:t>. </a:t>
            </a:r>
            <a:r>
              <a:rPr lang="cs-CZ" sz="4000" dirty="0" smtClean="0">
                <a:latin typeface="Times"/>
                <a:cs typeface="Calibri"/>
              </a:rPr>
              <a:t>Kateřina Hrbková, Monika </a:t>
            </a:r>
            <a:r>
              <a:rPr lang="cs-CZ" sz="4000" dirty="0" err="1" smtClean="0">
                <a:latin typeface="Times"/>
                <a:cs typeface="Calibri"/>
              </a:rPr>
              <a:t>Sladomelová</a:t>
            </a:r>
            <a:endParaRPr lang="cs-CZ" sz="4000" dirty="0">
              <a:latin typeface="Times"/>
              <a:cs typeface="Calibri"/>
            </a:endParaRPr>
          </a:p>
        </p:txBody>
      </p:sp>
      <p:pic>
        <p:nvPicPr>
          <p:cNvPr id="4" name="Obrázek 4" descr="Obsah obrázku nůž&#10;&#10;Popis vygenerovaný s velmi vysokou mírou spolehlivosti">
            <a:extLst>
              <a:ext uri="{FF2B5EF4-FFF2-40B4-BE49-F238E27FC236}">
                <a16:creationId xmlns:a16="http://schemas.microsoft.com/office/drawing/2014/main" xmlns="" id="{EE23D8E8-791D-4CC8-A98E-BBE84C466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778" y="353477"/>
            <a:ext cx="3514725" cy="750372"/>
          </a:xfrm>
          <a:prstGeom prst="rect">
            <a:avLst/>
          </a:prstGeom>
        </p:spPr>
      </p:pic>
      <p:pic>
        <p:nvPicPr>
          <p:cNvPr id="6" name="Obrázek 6" descr="Obsah obrázku text, podepsat&#10;&#10;Popis vygenerovaný s velmi vysokou mírou spolehlivosti">
            <a:extLst>
              <a:ext uri="{FF2B5EF4-FFF2-40B4-BE49-F238E27FC236}">
                <a16:creationId xmlns:a16="http://schemas.microsoft.com/office/drawing/2014/main" xmlns="" id="{DD4CAD0F-EDC2-4BDB-977A-79CDF7C24B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4166" y="194510"/>
            <a:ext cx="1295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9952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C0B5285-C650-4695-9D63-1D36AB264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"/>
                <a:cs typeface="Calibri Light"/>
              </a:rPr>
              <a:t>INFORMACE O </a:t>
            </a:r>
            <a:r>
              <a:rPr lang="cs-CZ" dirty="0" smtClean="0">
                <a:latin typeface="Times"/>
                <a:cs typeface="Calibri Light"/>
              </a:rPr>
              <a:t>ŠKOLSTVÍ VE FRANCII</a:t>
            </a:r>
            <a:endParaRPr lang="cs-CZ" dirty="0">
              <a:latin typeface="Times"/>
              <a:cs typeface="Calibri Ligh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FEE3751-6B95-40D0-940C-F5FF372C4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cs-CZ" dirty="0" smtClean="0">
                <a:latin typeface="Times"/>
                <a:cs typeface="Calibri"/>
              </a:rPr>
              <a:t>Povinná školní docházka se týká již mateřské školy (od 3 let), do základní školy dítě nastupuje v 6 letech, základní škola (odpovídající našemu prvnímu stupni ZŠ) zahrnuje 5 ročníků.</a:t>
            </a:r>
          </a:p>
          <a:p>
            <a:r>
              <a:rPr lang="cs-CZ" dirty="0" smtClean="0">
                <a:latin typeface="Times"/>
                <a:cs typeface="Calibri"/>
              </a:rPr>
              <a:t>„</a:t>
            </a:r>
            <a:r>
              <a:rPr lang="cs-CZ" dirty="0" err="1" smtClean="0">
                <a:latin typeface="Times"/>
                <a:cs typeface="Calibri"/>
              </a:rPr>
              <a:t>École</a:t>
            </a:r>
            <a:r>
              <a:rPr lang="cs-CZ" dirty="0" smtClean="0">
                <a:latin typeface="Times"/>
                <a:cs typeface="Calibri"/>
              </a:rPr>
              <a:t> </a:t>
            </a:r>
            <a:r>
              <a:rPr lang="cs-CZ" dirty="0" err="1" smtClean="0">
                <a:latin typeface="Times"/>
                <a:cs typeface="Calibri"/>
              </a:rPr>
              <a:t>élémentaire</a:t>
            </a:r>
            <a:r>
              <a:rPr lang="cs-CZ" dirty="0" smtClean="0">
                <a:latin typeface="Times"/>
                <a:cs typeface="Calibri"/>
              </a:rPr>
              <a:t>“ (základní škola) je samostatná instituce nebo je spojená se školkou, ale nikdy není spojená se školou poskytující vyšší stupeň vzdělání (na úrovni našeho druhého stupně)</a:t>
            </a:r>
          </a:p>
          <a:p>
            <a:r>
              <a:rPr lang="cs-CZ" dirty="0" smtClean="0">
                <a:latin typeface="Times"/>
                <a:cs typeface="Calibri"/>
              </a:rPr>
              <a:t>V mateřské a na základní škole mají většinou děti jednoho (nebo maximálně dva) učitele na výuku všech předmětů.</a:t>
            </a:r>
          </a:p>
          <a:p>
            <a:r>
              <a:rPr lang="cs-CZ" dirty="0" smtClean="0">
                <a:latin typeface="Times"/>
                <a:cs typeface="Calibri"/>
              </a:rPr>
              <a:t>Ve Francii existují státní, soukromé a církevní základní školy</a:t>
            </a:r>
            <a:endParaRPr lang="cs-CZ" dirty="0">
              <a:latin typeface="Times"/>
              <a:cs typeface="Calibri"/>
            </a:endParaRPr>
          </a:p>
          <a:p>
            <a:r>
              <a:rPr lang="cs-CZ" dirty="0" smtClean="0">
                <a:latin typeface="Times"/>
                <a:ea typeface="+mn-lt"/>
                <a:cs typeface="+mn-lt"/>
              </a:rPr>
              <a:t>Děti </a:t>
            </a:r>
            <a:r>
              <a:rPr lang="cs-CZ" dirty="0">
                <a:latin typeface="Times"/>
                <a:ea typeface="+mn-lt"/>
                <a:cs typeface="+mn-lt"/>
              </a:rPr>
              <a:t>s </a:t>
            </a:r>
            <a:r>
              <a:rPr lang="cs-CZ" dirty="0" smtClean="0">
                <a:latin typeface="Times"/>
                <a:ea typeface="+mn-lt"/>
                <a:cs typeface="+mn-lt"/>
              </a:rPr>
              <a:t>OMJ mají první rok od nastěhování do Francie nárok na 9 hodin výuky francouzštiny týdně, ve městech pro ně vytvářejí skupiny OMJ, kde se žáci s OMJ scházejí ze všech ročníků školy, momentálně je s ohledem na </a:t>
            </a:r>
            <a:r>
              <a:rPr lang="cs-CZ" dirty="0" err="1" smtClean="0">
                <a:latin typeface="Times"/>
                <a:ea typeface="+mn-lt"/>
                <a:cs typeface="+mn-lt"/>
              </a:rPr>
              <a:t>covid</a:t>
            </a:r>
            <a:r>
              <a:rPr lang="cs-CZ" dirty="0" smtClean="0">
                <a:latin typeface="Times"/>
                <a:ea typeface="+mn-lt"/>
                <a:cs typeface="+mn-lt"/>
              </a:rPr>
              <a:t> některým dětem povolován ještě druhý rok francouzštiny pro OMJ.</a:t>
            </a:r>
            <a:endParaRPr lang="cs-CZ" dirty="0">
              <a:latin typeface="Times"/>
              <a:cs typeface="Calibri"/>
            </a:endParaRPr>
          </a:p>
          <a:p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238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3DDFAD9-F3D8-42CD-8726-3DD7C0A3A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6" y="555625"/>
            <a:ext cx="10515600" cy="1325563"/>
          </a:xfrm>
        </p:spPr>
        <p:txBody>
          <a:bodyPr/>
          <a:lstStyle/>
          <a:p>
            <a:pPr algn="ctr"/>
            <a:r>
              <a:rPr lang="cs-CZ" dirty="0" smtClean="0">
                <a:latin typeface="Times"/>
                <a:cs typeface="Calibri Light"/>
              </a:rPr>
              <a:t>ÉCOLE ÉLÉMENTAIRE BERTHE MORISOT</a:t>
            </a:r>
            <a:endParaRPr lang="cs-CZ" dirty="0">
              <a:latin typeface="Times"/>
              <a:cs typeface="Calibri Ligh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F4DEB79-CD3E-4389-9138-FDAC9D965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095500"/>
            <a:ext cx="7968916" cy="4386263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cs-CZ" dirty="0">
                <a:latin typeface="Times"/>
                <a:ea typeface="+mn-lt"/>
                <a:cs typeface="+mn-lt"/>
              </a:rPr>
              <a:t>Š</a:t>
            </a:r>
            <a:r>
              <a:rPr lang="cs-CZ" dirty="0" smtClean="0">
                <a:latin typeface="Times"/>
                <a:ea typeface="+mn-lt"/>
                <a:cs typeface="+mn-lt"/>
              </a:rPr>
              <a:t>kola má 252 žáků, z toho 9 s OMJ, kteří do Francie přišli méně než před rokem a proto mají nárok na 9 hodin francouzštiny pro OMJ týdně.</a:t>
            </a:r>
            <a:endParaRPr lang="cs-CZ" dirty="0">
              <a:latin typeface="Times"/>
              <a:cs typeface="Calibri"/>
            </a:endParaRPr>
          </a:p>
          <a:p>
            <a:r>
              <a:rPr lang="cs-CZ" dirty="0" smtClean="0">
                <a:latin typeface="Times"/>
                <a:ea typeface="+mn-lt"/>
                <a:cs typeface="+mn-lt"/>
              </a:rPr>
              <a:t>Skupina žáci </a:t>
            </a:r>
            <a:r>
              <a:rPr lang="cs-CZ" dirty="0">
                <a:latin typeface="Times"/>
                <a:ea typeface="+mn-lt"/>
                <a:cs typeface="+mn-lt"/>
              </a:rPr>
              <a:t>s OMJ </a:t>
            </a:r>
            <a:r>
              <a:rPr lang="cs-CZ" dirty="0" smtClean="0">
                <a:latin typeface="Times"/>
                <a:ea typeface="+mn-lt"/>
                <a:cs typeface="+mn-lt"/>
              </a:rPr>
              <a:t>se schází ze všech ročníků školy na 3 půldne týdně, věnuje se jim učitelka a asistentka pedagoga.</a:t>
            </a:r>
            <a:endParaRPr lang="cs-CZ" dirty="0">
              <a:cs typeface="Calibri" panose="020F0502020204030204"/>
            </a:endParaRPr>
          </a:p>
          <a:p>
            <a:r>
              <a:rPr lang="cs-CZ" dirty="0" smtClean="0">
                <a:latin typeface="Times"/>
                <a:ea typeface="+mn-lt"/>
                <a:cs typeface="+mn-lt"/>
              </a:rPr>
              <a:t>UV době, kdy se žáci s OMJ učí ve své speciální skupině  a chybí ve své kmenové třídě, přizpůsobují učitelé těchto kmenových tříd probírané učivo tomu, aby se nezačínala nová látka.</a:t>
            </a:r>
            <a:endParaRPr lang="cs-CZ" dirty="0">
              <a:latin typeface="Times"/>
              <a:ea typeface="+mn-lt"/>
              <a:cs typeface="+mn-lt"/>
            </a:endParaRPr>
          </a:p>
          <a:p>
            <a:r>
              <a:rPr lang="cs-CZ" dirty="0" smtClean="0">
                <a:latin typeface="Times"/>
                <a:ea typeface="+mn-lt"/>
                <a:cs typeface="+mn-lt"/>
              </a:rPr>
              <a:t>Učitelka používá prvky z dramatické výchovy, skupinovou práci, projektové vyučování, didaktické hry, didaktické pomůcky (především karty se slovy a s obrázky symbolizujícími různá slova).</a:t>
            </a:r>
            <a:endParaRPr lang="cs-CZ" dirty="0">
              <a:latin typeface="Times"/>
              <a:ea typeface="+mn-lt"/>
              <a:cs typeface="+mn-lt"/>
            </a:endParaRPr>
          </a:p>
          <a:p>
            <a:endParaRPr lang="cs-CZ" i="1" dirty="0">
              <a:ea typeface="+mn-lt"/>
              <a:cs typeface="+mn-lt"/>
            </a:endParaRPr>
          </a:p>
        </p:txBody>
      </p:sp>
      <p:pic>
        <p:nvPicPr>
          <p:cNvPr id="1026" name="Picture 2" descr="C:\Users\Dell\Desktop\jak šel čas\2021\léto 2021\výjezd Francie\škola Berthe Morisot\20210607_1425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1200150"/>
            <a:ext cx="3780000" cy="504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240540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98532F6-746E-49D4-AC37-7024229CE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49000" cy="1325563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Times"/>
              </a:rPr>
              <a:t>ÉCOLE ÉLÉMENTAIRE JEANNE D´ARC</a:t>
            </a:r>
            <a:endParaRPr lang="cs-CZ" dirty="0">
              <a:latin typeface="Times"/>
            </a:endParaRP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xmlns="" id="{108738A9-B87C-41B3-9CB2-B02D2E655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590" y="1447800"/>
            <a:ext cx="6728160" cy="5124450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cs-CZ" sz="2400" dirty="0" err="1" smtClean="0">
                <a:latin typeface="Times"/>
              </a:rPr>
              <a:t>Prvostupňová</a:t>
            </a:r>
            <a:r>
              <a:rPr lang="cs-CZ" sz="2400" dirty="0" smtClean="0">
                <a:latin typeface="Times"/>
              </a:rPr>
              <a:t> základní škola má 133 žáků.</a:t>
            </a:r>
          </a:p>
          <a:p>
            <a:r>
              <a:rPr lang="cs-CZ" sz="2400" dirty="0" smtClean="0">
                <a:latin typeface="Times"/>
              </a:rPr>
              <a:t>Ve třídě, kde se dohromady vzdělávají žáci ze 2. a 3. ročníku, je celkem 25 dětí, z toho 4 děti s OMJ.</a:t>
            </a:r>
          </a:p>
          <a:p>
            <a:r>
              <a:rPr lang="cs-CZ" sz="2400" dirty="0" smtClean="0">
                <a:latin typeface="Times"/>
              </a:rPr>
              <a:t>Pedagog pro děti s OMJ si žáky z této třídy bere zvlášť jednou týdně na čtyři hodiny a jsou to žáci 2. třídy.</a:t>
            </a:r>
          </a:p>
          <a:p>
            <a:r>
              <a:rPr lang="cs-CZ" sz="2400" dirty="0" smtClean="0">
                <a:latin typeface="Times"/>
              </a:rPr>
              <a:t>Učitelka během výuky používá obrázkové karty, pracovní listy - děti jsou zvyklé si veškeré pracovní listy lepit do svého sešitu. Dále aplikuje skupinovou práci, didaktické hry a další pomůcky.</a:t>
            </a:r>
          </a:p>
          <a:p>
            <a:r>
              <a:rPr lang="cs-CZ" sz="2400" dirty="0" smtClean="0">
                <a:latin typeface="Times"/>
              </a:rPr>
              <a:t>Se </a:t>
            </a:r>
            <a:r>
              <a:rPr lang="cs-CZ" sz="2400" dirty="0" smtClean="0">
                <a:latin typeface="Times"/>
              </a:rPr>
              <a:t>skupinkou </a:t>
            </a:r>
            <a:r>
              <a:rPr lang="cs-CZ" sz="2400" dirty="0" smtClean="0">
                <a:latin typeface="Times"/>
              </a:rPr>
              <a:t>pedagog pracuje rok až dva, podle toho</a:t>
            </a:r>
            <a:r>
              <a:rPr lang="cs-CZ" sz="2400" smtClean="0">
                <a:latin typeface="Times"/>
              </a:rPr>
              <a:t>, </a:t>
            </a:r>
            <a:r>
              <a:rPr lang="cs-CZ" sz="2400" smtClean="0">
                <a:latin typeface="Times"/>
              </a:rPr>
              <a:t>zda </a:t>
            </a:r>
            <a:r>
              <a:rPr lang="cs-CZ" sz="2400" dirty="0" smtClean="0">
                <a:latin typeface="Times"/>
              </a:rPr>
              <a:t>po prvním roce stráveném ve Francii dostanou povolení navštěvovat výuku ve skupině pro děti s OMJ ještě další rok.</a:t>
            </a:r>
          </a:p>
          <a:p>
            <a:endParaRPr lang="cs-CZ" dirty="0"/>
          </a:p>
          <a:p>
            <a:endParaRPr lang="cs-CZ" dirty="0">
              <a:latin typeface="Times"/>
              <a:cs typeface="Calibri"/>
            </a:endParaRPr>
          </a:p>
          <a:p>
            <a:endParaRPr lang="cs-CZ" dirty="0">
              <a:latin typeface="Times"/>
              <a:cs typeface="Calibri"/>
            </a:endParaRPr>
          </a:p>
          <a:p>
            <a:endParaRPr lang="cs-CZ" dirty="0">
              <a:cs typeface="Calibri"/>
            </a:endParaRPr>
          </a:p>
        </p:txBody>
      </p:sp>
      <p:pic>
        <p:nvPicPr>
          <p:cNvPr id="6" name="Picture 2" descr="C:\Users\Dell\Downloads\IMG_20210608_082208.jpg"/>
          <p:cNvPicPr>
            <a:picLocks noChangeAspect="1" noChangeArrowheads="1"/>
          </p:cNvPicPr>
          <p:nvPr/>
        </p:nvPicPr>
        <p:blipFill>
          <a:blip r:embed="rId2" cstate="print"/>
          <a:srcRect l="20505"/>
          <a:stretch>
            <a:fillRect/>
          </a:stretch>
        </p:blipFill>
        <p:spPr bwMode="auto">
          <a:xfrm>
            <a:off x="7372998" y="1695900"/>
            <a:ext cx="4578852" cy="432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88781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D826451-04EA-4553-A4BD-CD4A53750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095" y="966704"/>
            <a:ext cx="10515600" cy="1325563"/>
          </a:xfrm>
        </p:spPr>
        <p:txBody>
          <a:bodyPr>
            <a:normAutofit/>
          </a:bodyPr>
          <a:lstStyle/>
          <a:p>
            <a:r>
              <a:rPr lang="cs-CZ" sz="3600">
                <a:latin typeface="Times"/>
                <a:cs typeface="Calibri Light"/>
              </a:rPr>
              <a:t>VYUŽITÍ POZNATKŮ PRO PRÁCI S DĚTMI S OMJ</a:t>
            </a:r>
            <a:endParaRPr lang="cs-CZ" sz="3600">
              <a:latin typeface="Times"/>
              <a:cs typeface="Time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46FEAF4-B439-4D8D-9E72-5EEE80C78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6257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 smtClean="0">
                <a:latin typeface="Times"/>
                <a:cs typeface="Calibri"/>
              </a:rPr>
              <a:t>Skupinová </a:t>
            </a:r>
            <a:r>
              <a:rPr lang="cs-CZ" dirty="0">
                <a:latin typeface="Times"/>
                <a:cs typeface="Calibri"/>
              </a:rPr>
              <a:t>výuka - </a:t>
            </a:r>
            <a:r>
              <a:rPr lang="cs-CZ" dirty="0" smtClean="0">
                <a:latin typeface="Times"/>
                <a:cs typeface="Calibri"/>
              </a:rPr>
              <a:t> individualizace ve výuce (odstupňování obtížnosti zadané práce podle úrovně znalosti jazyka), vzájemná </a:t>
            </a:r>
            <a:r>
              <a:rPr lang="cs-CZ" dirty="0">
                <a:latin typeface="Times"/>
                <a:cs typeface="Calibri"/>
              </a:rPr>
              <a:t>pomoc, </a:t>
            </a:r>
            <a:endParaRPr lang="cs-CZ" dirty="0" smtClean="0">
              <a:latin typeface="Times"/>
              <a:cs typeface="Calibri"/>
            </a:endParaRPr>
          </a:p>
          <a:p>
            <a:r>
              <a:rPr lang="cs-CZ" dirty="0" smtClean="0">
                <a:latin typeface="Times"/>
                <a:cs typeface="Calibri"/>
              </a:rPr>
              <a:t>Projektové vyučování - vyhledáváním informací a souvislostí se děti učí samostatnosti, aby si uměly poradit</a:t>
            </a:r>
            <a:endParaRPr lang="cs-CZ" dirty="0">
              <a:latin typeface="Times"/>
              <a:cs typeface="Calibri"/>
            </a:endParaRPr>
          </a:p>
          <a:p>
            <a:r>
              <a:rPr lang="cs-CZ" dirty="0">
                <a:latin typeface="Times"/>
                <a:cs typeface="Calibri"/>
              </a:rPr>
              <a:t>Pomůcky </a:t>
            </a:r>
            <a:r>
              <a:rPr lang="cs-CZ" dirty="0" smtClean="0">
                <a:latin typeface="Times"/>
                <a:cs typeface="Calibri"/>
              </a:rPr>
              <a:t>– kartičky s obrázky a slovy pro sestavování vět, házecí kostka pro procvičení mluvnických kategorií, knížky </a:t>
            </a:r>
            <a:r>
              <a:rPr lang="cs-CZ" dirty="0">
                <a:latin typeface="Times"/>
                <a:cs typeface="Calibri"/>
              </a:rPr>
              <a:t>s </a:t>
            </a:r>
            <a:r>
              <a:rPr lang="cs-CZ" dirty="0" smtClean="0">
                <a:latin typeface="Times"/>
                <a:cs typeface="Calibri"/>
              </a:rPr>
              <a:t>příběhy a na ně navazující pracovní listy</a:t>
            </a:r>
            <a:endParaRPr lang="cs-CZ" dirty="0">
              <a:latin typeface="Times"/>
              <a:cs typeface="Calibri"/>
            </a:endParaRPr>
          </a:p>
          <a:p>
            <a:r>
              <a:rPr lang="cs-CZ" dirty="0">
                <a:latin typeface="Times"/>
                <a:cs typeface="Calibri"/>
              </a:rPr>
              <a:t>Komunikace jen v jazyce, </a:t>
            </a:r>
            <a:r>
              <a:rPr lang="cs-CZ" dirty="0" smtClean="0">
                <a:latin typeface="Times"/>
                <a:cs typeface="Calibri"/>
              </a:rPr>
              <a:t>který se děti </a:t>
            </a:r>
            <a:r>
              <a:rPr lang="cs-CZ" smtClean="0">
                <a:latin typeface="Times"/>
                <a:cs typeface="Calibri"/>
              </a:rPr>
              <a:t>mají naučit - </a:t>
            </a:r>
            <a:r>
              <a:rPr lang="cs-CZ" dirty="0">
                <a:latin typeface="Times"/>
                <a:cs typeface="Calibri"/>
              </a:rPr>
              <a:t>motivace a podpora dětí s OMJ </a:t>
            </a:r>
          </a:p>
        </p:txBody>
      </p:sp>
      <p:pic>
        <p:nvPicPr>
          <p:cNvPr id="5" name="Obrázek 4" descr="Obsah obrázku nůž&#10;&#10;Popis vygenerovaný s velmi vysokou mírou spolehlivosti">
            <a:extLst>
              <a:ext uri="{FF2B5EF4-FFF2-40B4-BE49-F238E27FC236}">
                <a16:creationId xmlns:a16="http://schemas.microsoft.com/office/drawing/2014/main" xmlns="" id="{400F629F-5437-4DFC-BF80-08F2945A41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9928" y="277277"/>
            <a:ext cx="3514725" cy="750372"/>
          </a:xfrm>
          <a:prstGeom prst="rect">
            <a:avLst/>
          </a:prstGeom>
        </p:spPr>
      </p:pic>
      <p:pic>
        <p:nvPicPr>
          <p:cNvPr id="7" name="Obrázek 6" descr="Obsah obrázku text, podepsat&#10;&#10;Popis vygenerovaný s velmi vysokou mírou spolehlivosti">
            <a:extLst>
              <a:ext uri="{FF2B5EF4-FFF2-40B4-BE49-F238E27FC236}">
                <a16:creationId xmlns:a16="http://schemas.microsoft.com/office/drawing/2014/main" xmlns="" id="{4B2EA6C4-5A4B-4D87-B76D-4E1545AABB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4166" y="194510"/>
            <a:ext cx="1295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67241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505</Words>
  <Application>Microsoft Office PowerPoint</Application>
  <PresentationFormat>Vlastní</PresentationFormat>
  <Paragraphs>28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6. - 9.6.2021 OP PPR, ZŠ Mohylová, Doma na stejné adrese II.</vt:lpstr>
      <vt:lpstr>INFORMACE O ŠKOLSTVÍ VE FRANCII</vt:lpstr>
      <vt:lpstr>ÉCOLE ÉLÉMENTAIRE BERTHE MORISOT</vt:lpstr>
      <vt:lpstr>ÉCOLE ÉLÉMENTAIRE JEANNE D´ARC</vt:lpstr>
      <vt:lpstr>VYUŽITÍ POZNATKŮ PRO PRÁCI S DĚTMI S OMJ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/>
  <cp:revision>1</cp:revision>
  <dcterms:created xsi:type="dcterms:W3CDTF">2019-12-06T12:50:04Z</dcterms:created>
  <dcterms:modified xsi:type="dcterms:W3CDTF">2021-06-15T18:14:43Z</dcterms:modified>
</cp:coreProperties>
</file>